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4"/>
  </p:notesMasterIdLst>
  <p:handoutMasterIdLst>
    <p:handoutMasterId r:id="rId315"/>
  </p:handoutMasterIdLst>
  <p:sldIdLst>
    <p:sldId id="256" r:id="rId2"/>
    <p:sldId id="564" r:id="rId3"/>
    <p:sldId id="569" r:id="rId4"/>
    <p:sldId id="5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1" r:id="rId259"/>
    <p:sldId id="512" r:id="rId260"/>
    <p:sldId id="513" r:id="rId261"/>
    <p:sldId id="514" r:id="rId262"/>
    <p:sldId id="515" r:id="rId263"/>
    <p:sldId id="516" r:id="rId264"/>
    <p:sldId id="517" r:id="rId265"/>
    <p:sldId id="518" r:id="rId266"/>
    <p:sldId id="519" r:id="rId267"/>
    <p:sldId id="520" r:id="rId268"/>
    <p:sldId id="521" r:id="rId269"/>
    <p:sldId id="522" r:id="rId270"/>
    <p:sldId id="523" r:id="rId271"/>
    <p:sldId id="524" r:id="rId272"/>
    <p:sldId id="525" r:id="rId273"/>
    <p:sldId id="526" r:id="rId274"/>
    <p:sldId id="527" r:id="rId275"/>
    <p:sldId id="528" r:id="rId276"/>
    <p:sldId id="529" r:id="rId277"/>
    <p:sldId id="530" r:id="rId278"/>
    <p:sldId id="531" r:id="rId279"/>
    <p:sldId id="532" r:id="rId280"/>
    <p:sldId id="533" r:id="rId281"/>
    <p:sldId id="534" r:id="rId282"/>
    <p:sldId id="567" r:id="rId283"/>
    <p:sldId id="568" r:id="rId284"/>
    <p:sldId id="535" r:id="rId285"/>
    <p:sldId id="536" r:id="rId286"/>
    <p:sldId id="537" r:id="rId287"/>
    <p:sldId id="538" r:id="rId288"/>
    <p:sldId id="539" r:id="rId289"/>
    <p:sldId id="540" r:id="rId290"/>
    <p:sldId id="541" r:id="rId291"/>
    <p:sldId id="542" r:id="rId292"/>
    <p:sldId id="543" r:id="rId293"/>
    <p:sldId id="544" r:id="rId294"/>
    <p:sldId id="545" r:id="rId295"/>
    <p:sldId id="546" r:id="rId296"/>
    <p:sldId id="555" r:id="rId297"/>
    <p:sldId id="556" r:id="rId298"/>
    <p:sldId id="557" r:id="rId299"/>
    <p:sldId id="558" r:id="rId300"/>
    <p:sldId id="559" r:id="rId301"/>
    <p:sldId id="560" r:id="rId302"/>
    <p:sldId id="561" r:id="rId303"/>
    <p:sldId id="562" r:id="rId304"/>
    <p:sldId id="563" r:id="rId305"/>
    <p:sldId id="547" r:id="rId306"/>
    <p:sldId id="548" r:id="rId307"/>
    <p:sldId id="549" r:id="rId308"/>
    <p:sldId id="550" r:id="rId309"/>
    <p:sldId id="551" r:id="rId310"/>
    <p:sldId id="552" r:id="rId311"/>
    <p:sldId id="553" r:id="rId312"/>
    <p:sldId id="554" r:id="rId3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8927B73-20E9-CC77-CD9D-A29E9E071643}" name="Joseph Ibrahim" initials="JI" userId="74a25621caa168f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A30"/>
    <a:srgbClr val="DE203A"/>
    <a:srgbClr val="FCECE8"/>
    <a:srgbClr val="F8D7CD"/>
    <a:srgbClr val="EC3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microsoft.com/office/2018/10/relationships/authors" Target="authors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notesMaster" Target="notesMasters/notesMaster1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A55FE7-874B-4016-8792-9884D42EC8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25A96-4586-4DEA-895D-E7EFB028D9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3F85-C286-4058-9AF9-245394CC346A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2E252-D2AA-4B1D-8710-3DB5EF50F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C6F2-AB83-4911-BA5A-5B50B7E408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7825B-90FD-41CF-A848-552CDBB4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11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9:51:35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6754 860 24575,'-6718'0'0,"6716"0"0,1 1 0,0-1 0,0 0 0,-1-1 0,1 1 0,0 0 0,0 0 0,-1 0 0,1-1 0,0 1 0,0-1 0,0 1 0,0-1 0,0 1 0,-1-1 0,1 0 0,0 1 0,0-1 0,0 0 0,1 0 0,-1 0 0,0 0 0,0 0 0,0 0 0,1 0 0,-1 0 0,0 0 0,0-1 0,0-3 0,0 1 0,0-1 0,0 0 0,1 0 0,0 0 0,0-6 0,0 8 0,7-145 0,-1 55 0,-5-227 0,-2 162 0,1 147 0,0 6 0,-1-1 0,1 1 0,1 0 0,-1-1 0,1 1 0,3-10 0,-4 14 0,1-1 0,0 1 0,0-1 0,0 1 0,0 0 0,0-1 0,0 1 0,1 0 0,-1 0 0,0 0 0,0 0 0,1 0 0,-1 0 0,1 0 0,-1 0 0,1 1 0,-1-1 0,1 1 0,0-1 0,-1 1 0,1-1 0,0 1 0,-1 0 0,1 0 0,0 0 0,1 0 0,125 0 0,-50 2 0,6659-2 0,-6735-1 0,0 1 0,0 0 0,0 0 0,0 1 0,0-1 0,0 0 0,-1 1 0,1-1 0,0 1 0,0-1 0,0 1 0,-1 0 0,1 0 0,0 0 0,0 0 0,-1 0 0,1 0 0,1 2 0,-1 1 0,1-1 0,-1 1 0,0 0 0,0 0 0,0 0 0,2 9 0,3 10 0,-2 1 0,0 0 0,-1 0 0,1 28 0,-5 100 0,-1-71 0,1-69 0,0-1 0,-1 0 0,0 0 0,0 0 0,-1 0 0,-5 14 0,1-3 0,1 1 0,0 0 0,2 0 0,-1 25 0,-2 18 0,3-42 0,2-10 0,-1 0 0,-1 0 0,-5 19 0,7-31 0,0 0 0,0-1 0,0 1 0,0 0 0,-1-1 0,1 1 0,0-1 0,-1 0 0,1 1 0,-1-1 0,1 0 0,-1 0 0,0 0 0,1 0 0,-1 0 0,0 0 0,0-1 0,0 1 0,0 0 0,1-1 0,-1 0 0,0 1 0,-4-1 0,-6 1 0,-1-1 0,-21-2 0,10 0 0,-241 2-1365,256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9T19:51:5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24575,'0'7'0,"0"6"0,0 0 0,1 0 0,0 0 0,1 0 0,5 22 0,-1-12 0,0 0 0,-2 1 0,2 42 0,-4-42 0,-1-15 0,0-1 0,1 0 0,1 0 0,6 15 0,-6-15 0,0 0 0,0 1 0,0-1 0,1 14 0,-2-4 0,1 0 0,8 23 0,-11-37-76,1-1 1,-1 1-1,0 0 0,0 0 0,-1 0 0,1-1 0,-1 1 0,1 0 1,-1-1-1,-1 1 0,1 0 0,0-1 0,-1 0 0,0 1 1,1-1-1,-1 0 0,-4 5 0,-1 1-6750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0T20:55:30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24575,'1'0'0,"0"1"0,0-1 0,0 0 0,0 1 0,0-1 0,1 1 0,-1 0 0,0-1 0,0 1 0,-1 0 0,1 0 0,0-1 0,0 1 0,0 0 0,0 0 0,1 2 0,12 19 0,-11-17 0,31 58 0,42 111 0,-42-91 0,88 226 0,8 20 0,-14-46 0,37 86 0,-93-233 0,33 69 0,-63-147 0,54 79 0,69 67 0,-128-175 0,1-1 0,2-1 0,50 37 0,102 57 0,-47-34 0,-36-23 0,150 73 0,120 20 0,-317-140 0,0-2 0,79 13 0,308 58 0,-324-62 0,173 29 0,-122-18 0,-6-1 0,-157-34 0,-1 0 0,1 0 0,0 1 0,0-1 0,-1 0 0,1 0 0,0 0 0,0 0 0,0 0 0,-1 0 0,1 0 0,0 0 0,0 0 0,-1-1 0,1 1 0,0 0 0,0 0 0,-1-1 0,1 1 0,0 0 0,0-1 0,0 0 0,0 0 0,-1 1 0,0-1 0,0 0 0,0 1 0,0-1 0,0 0 0,0 1 0,0-1 0,-1 0 0,1 1 0,0-1 0,0 1 0,0-1 0,-1 0 0,1 1 0,0-1 0,-1 1 0,1-1 0,0 1 0,-1-1 0,0 0 0,-5-7 0,-1 0 0,-12-10 0,14 13 0,-138-126 0,101 86 0,27 27 0,-1 2 0,0 0 0,-1 0 0,-19-13 0,49 51 0,-4-11 0,0-2 0,1 1 0,1-2 0,-1 1 0,18 9 0,8 8 0,-1 2 0,-14-11 0,0-1 0,0 0 0,2-2 0,26 13 0,-47-26 0,0 0 0,0-1 0,-1 1 0,1 0 0,0 0 0,0 0 0,-1 1 0,1-1 0,0 0 0,-1 1 0,1-1 0,-1 1 0,0-1 0,1 1 0,-1 0 0,0-1 0,0 1 0,1 2 0,-2-2 0,0 0 0,0 0 0,0 0 0,0-1 0,0 1 0,-1 0 0,1 0 0,-1 0 0,1-1 0,-1 1 0,0 0 0,1-1 0,-1 1 0,0 0 0,0-1 0,0 1 0,0-1 0,-1 1 0,1-1 0,-2 2 0,-12 11 0,0 0 0,-1-2 0,-1 0 0,-22 13 0,-9 6 0,15-10-147,-55 25 0,61-33-924,13-6-5755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1T16:49:25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824 1 24575,'-4'0'0,"-31"0"0,0 1 0,-55 9 0,26 0 0,-108 5 0,-66-16 0,101-1 0,133 2 0,1 0 0,-1 0 0,0 1 0,0-1 0,0 1 0,0 0 0,-4 1 0,7-2 0,0 1 0,0-1 0,1 1 0,-1 0 0,0-1 0,0 1 0,0 0 0,1 0 0,-1-1 0,0 1 0,1 0 0,-1 0 0,0 0 0,1 0 0,-1 0 0,1 0 0,0 0 0,-1 0 0,1 0 0,0 0 0,0 0 0,-1 0 0,1 0 0,0 0 0,0 0 0,0 0 0,0 0 0,0 0 0,1 1 0,-1 0 0,13 71 0,1 13 0,-8 260 0,-7-218 0,-1 17 0,6 230 0,17-172 0,1 33 0,-21 177 0,-3-193 0,2 1321 0,0-1539 0,0 0 0,0 0 0,0 0 0,0 0 0,1-1 0,-1 1 0,0 0 0,1 0 0,0 0 0,-1 0 0,1-1 0,0 1 0,0 0 0,0-1 0,0 1 0,2 2 0,-2-3 0,1 0 0,0 0 0,0 1 0,0-1 0,0 0 0,0 0 0,0-1 0,0 1 0,0 0 0,0-1 0,0 1 0,1-1 0,-1 0 0,3 0 0,232 2 0,-117-4 0,103 2-1365,-213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A3320-60F6-4716-A1C5-01097B0C939F}" type="datetimeFigureOut">
              <a:rPr lang="en-US" smtClean="0"/>
              <a:t>12/27/2021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126DE-1A62-4E34-ABD1-1A4775836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386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DE5D-14E3-43F6-AFFA-A7B04A8C33A1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5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8E843-D412-49B1-9FAF-135E92E061A3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8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9B53B-5F65-4B77-B58B-CEB38A01502A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ABFD-9B4A-4F92-9E1A-2111E92FF7C5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27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CFF41-1531-4A07-9C5C-30B8F436CE05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D06F8-00EE-4DE0-B818-498905F87000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92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54371-5CE9-458C-845F-A0D437AD7F76}" type="datetime1">
              <a:rPr lang="en-US" smtClean="0"/>
              <a:t>12/27/2021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0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EDB96-3763-43F7-B6AD-8236EE16C754}" type="datetime1">
              <a:rPr lang="en-US" smtClean="0"/>
              <a:t>12/27/2021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7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3229A-130F-44AD-99B4-72F62B8CEE5B}" type="datetime1">
              <a:rPr lang="en-US" smtClean="0"/>
              <a:t>12/27/2021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85243" y="6538912"/>
            <a:ext cx="2743200" cy="365125"/>
          </a:xfrm>
        </p:spPr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1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8888-20FF-4D9A-8639-F3768778F337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6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C6A3F-4F8B-4487-B2CD-F95CCDCC3121}" type="datetime1">
              <a:rPr lang="en-US" smtClean="0"/>
              <a:t>12/27/2021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5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88994-4835-4F3F-BB9C-51694BB11534}" type="datetime1">
              <a:rPr lang="en-US" smtClean="0"/>
              <a:t>12/27/2021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3CA35-DAD9-4D5F-96C9-AEFE30650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0.30000000000000004.com/" TargetMode="External"/><Relationship Id="rId2" Type="http://schemas.openxmlformats.org/officeDocument/2006/relationships/hyperlink" Target="https://en.wikipedia.org/wiki/IEEE_754" TargetMode="Externa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dev/peps/pep-0498/" TargetMode="Externa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tdtypes.html#str" TargetMode="Externa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4cawmi2va33i3w6dek1d7y1m-wpengine.netdna-ssl.com/wp-content/uploads/2018/07/Computer-science-fundamentals_6.1.png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upload.wikimedia.org/wikipedia/commons/thumb/5/5a/Venn0010.svg/1200px-Venn0010.svg.png" TargetMode="Externa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upload.wikimedia.org/wikipedia/commons/thumb/5/5a/Venn0010.svg/1200px-Venn0010.svg.png" TargetMode="Externa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upload.wikimedia.org/wikipedia/commons/thumb/5/5a/Venn0010.svg/1200px-Venn0010.svg.png" TargetMode="Externa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4rkness_1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upload.wikimedia.org/wikipedia/commons/thumb/4/46/Venn0110.svg/1200px-Venn0110.svg.png" TargetMode="Externa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upload.wikimedia.org/wikipedia/commons/thumb/4/46/Venn0110.svg/1200px-Venn0110.svg.png" TargetMode="Externa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lab.com/omr00t/python-for-beginners/-/raw/main/creating_packages/bluetooth.zip" TargetMode="External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edia.geeksforgeeks.org/wp-content/uploads/types_namespace-1.png" TargetMode="External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edia.geeksforgeeks.org/wp-content/uploads/types_namespace-1.png" TargetMode="External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s.cloudinary.com/dyd911kmh/image/upload/f_auto,q_auto:best/v1588956604/Scope_fbrzcw.png" TargetMode="External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s.cloudinary.com/dyd911kmh/image/upload/f_auto,q_auto:best/v1588956604/Scope_fbrzcw.png" TargetMode="External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s.cloudinary.com/dyd911kmh/image/upload/f_auto,q_auto:best/v1588956604/Scope_fbrzcw.png" TargetMode="External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realpython.com/python-scope-legb-rule/" TargetMode="External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teacher.com/python/magic-methods-in-python" TargetMode="External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impacket/" TargetMode="External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hreading.html" TargetMode="External"/><Relationship Id="rId2" Type="http://schemas.openxmlformats.org/officeDocument/2006/relationships/hyperlink" Target="https://docs.python.org/3/library/multiprocessing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python.org/3/library/asyncio.html" TargetMode="Externa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python.org/moin/GlobalInterpreterLock" TargetMode="External"/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leimao.github.io/images/blog/2020-07-11-Python-Concurrency-High-Level/CPUBound.webp" TargetMode="External"/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imao.github.io/images/blog/2020-07-11-Python-Concurrency-High-Level/IOBound.webp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mr00t/python-for-beginner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i.natgeofe.com/k/60108d62-2d04-478e-bb79-3f3549ffd13e/walrus-tusks_4x3.jpg" TargetMode="External"/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i.natgeofe.com/k/60108d62-2d04-478e-bb79-3f3549ffd13e/walrus-tusks_4x3.jpg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tutorial/controlflow.html#intermezzo-coding-style" TargetMode="External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errank.com/" TargetMode="External"/><Relationship Id="rId2" Type="http://schemas.openxmlformats.org/officeDocument/2006/relationships/hyperlink" Target="https://leetcod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witter.com/D4rkness_14" TargetMode="External"/><Relationship Id="rId4" Type="http://schemas.openxmlformats.org/officeDocument/2006/relationships/hyperlink" Target="https://www.codewars.com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DB5A10-E28E-4DAB-9BB5-0A49F06C5E41}"/>
              </a:ext>
            </a:extLst>
          </p:cNvPr>
          <p:cNvSpPr txBox="1"/>
          <p:nvPr/>
        </p:nvSpPr>
        <p:spPr>
          <a:xfrm>
            <a:off x="1662951" y="3083859"/>
            <a:ext cx="6311155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500" dist="1016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For Beginners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0600C-90E3-4E11-A8D3-3300154BC7AA}"/>
              </a:ext>
            </a:extLst>
          </p:cNvPr>
          <p:cNvSpPr txBox="1"/>
          <p:nvPr/>
        </p:nvSpPr>
        <p:spPr>
          <a:xfrm>
            <a:off x="6140825" y="4648200"/>
            <a:ext cx="2895600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Yousuf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Alhajri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34BD1-2F62-48FF-AD61-A2CE1AB5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86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DE27AD-1546-4965-9E87-FE172F848141}"/>
              </a:ext>
            </a:extLst>
          </p:cNvPr>
          <p:cNvSpPr txBox="1"/>
          <p:nvPr/>
        </p:nvSpPr>
        <p:spPr>
          <a:xfrm>
            <a:off x="633663" y="1226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Python has been successfully installed.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1CED02-4D8C-4574-B03C-E440D50E2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582" y="1596098"/>
            <a:ext cx="7883441" cy="48414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B71044-D74C-4AE4-AD3B-E46D9ECBF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179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457076" y="2991596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name: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 !=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 is empty"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(name[::-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6" y="2031966"/>
            <a:ext cx="366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assert</a:t>
            </a:r>
            <a:r>
              <a:rPr lang="en-US" dirty="0"/>
              <a:t> statement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F53C94C4-7148-4D46-A8DE-BC0CF5DA9F19}"/>
              </a:ext>
            </a:extLst>
          </p:cNvPr>
          <p:cNvSpPr txBox="1"/>
          <p:nvPr/>
        </p:nvSpPr>
        <p:spPr>
          <a:xfrm>
            <a:off x="3457076" y="4006433"/>
            <a:ext cx="7840577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name: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File "/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/test.py", line 2, in &lt;module&gt;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assert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 != 0, "name is empty"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AssertionError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is empty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30F55-952D-408C-BCF5-8A28B99495B5}"/>
              </a:ext>
            </a:extLst>
          </p:cNvPr>
          <p:cNvSpPr txBox="1"/>
          <p:nvPr/>
        </p:nvSpPr>
        <p:spPr>
          <a:xfrm>
            <a:off x="943492" y="4360375"/>
            <a:ext cx="2584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hitting enter twice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DDA2C7-09BE-4398-BBBA-B4725E50C62E}"/>
              </a:ext>
            </a:extLst>
          </p:cNvPr>
          <p:cNvSpPr txBox="1"/>
          <p:nvPr/>
        </p:nvSpPr>
        <p:spPr>
          <a:xfrm>
            <a:off x="1532931" y="2543791"/>
            <a:ext cx="3027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/>
              <a:t>You can add an optional message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28650-2308-400F-A08B-A75ACCB2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786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457076" y="2908894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will loop forever doing nothing (no action).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6" y="2031966"/>
            <a:ext cx="366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pass</a:t>
            </a:r>
            <a:r>
              <a:rPr lang="en-US" dirty="0"/>
              <a:t> statement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F53C94C4-7148-4D46-A8DE-BC0CF5DA9F19}"/>
              </a:ext>
            </a:extLst>
          </p:cNvPr>
          <p:cNvSpPr txBox="1"/>
          <p:nvPr/>
        </p:nvSpPr>
        <p:spPr>
          <a:xfrm>
            <a:off x="3457075" y="4199654"/>
            <a:ext cx="7840577" cy="64633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Remember to implement this function!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my_function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37B3B-03A2-4C5A-B706-702D09E4EFCE}"/>
              </a:ext>
            </a:extLst>
          </p:cNvPr>
          <p:cNvSpPr txBox="1"/>
          <p:nvPr/>
        </p:nvSpPr>
        <p:spPr>
          <a:xfrm>
            <a:off x="1515978" y="2378930"/>
            <a:ext cx="7808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pass</a:t>
            </a:r>
            <a:r>
              <a:rPr lang="en-US" dirty="0"/>
              <a:t> means literally just to let the execution pass without doing anything.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BAE999-851E-4347-A415-339E4FCC8853}"/>
              </a:ext>
            </a:extLst>
          </p:cNvPr>
          <p:cNvSpPr txBox="1"/>
          <p:nvPr/>
        </p:nvSpPr>
        <p:spPr>
          <a:xfrm>
            <a:off x="713874" y="3758816"/>
            <a:ext cx="7158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A place holder for the function’s code (we will discuss functions next)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47C0DC-71DF-438F-953B-D9EEDE560FDD}"/>
              </a:ext>
            </a:extLst>
          </p:cNvPr>
          <p:cNvSpPr txBox="1"/>
          <p:nvPr/>
        </p:nvSpPr>
        <p:spPr>
          <a:xfrm>
            <a:off x="894346" y="5005076"/>
            <a:ext cx="71587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Creating a simple class with minimal code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4030A3CC-E5AD-4C1D-935E-1B829AD72971}"/>
              </a:ext>
            </a:extLst>
          </p:cNvPr>
          <p:cNvSpPr txBox="1"/>
          <p:nvPr/>
        </p:nvSpPr>
        <p:spPr>
          <a:xfrm>
            <a:off x="3457075" y="5502721"/>
            <a:ext cx="7840577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EmptyClass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5516A1-A3F5-4ECC-B5A3-6AD5241E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845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7" y="2589119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do_nothing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CBB73-EDEF-49FD-9699-99C218E617A6}"/>
              </a:ext>
            </a:extLst>
          </p:cNvPr>
          <p:cNvSpPr txBox="1"/>
          <p:nvPr/>
        </p:nvSpPr>
        <p:spPr>
          <a:xfrm>
            <a:off x="1399674" y="20904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Defining a function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7" y="3813871"/>
            <a:ext cx="7840577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ADC0E6-B247-410D-ABDA-E9CE5294A67F}"/>
              </a:ext>
            </a:extLst>
          </p:cNvPr>
          <p:cNvSpPr txBox="1"/>
          <p:nvPr/>
        </p:nvSpPr>
        <p:spPr>
          <a:xfrm>
            <a:off x="1399674" y="33533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Defining a function &amp; calling it</a:t>
            </a:r>
          </a:p>
        </p:txBody>
      </p:sp>
      <p:sp>
        <p:nvSpPr>
          <p:cNvPr id="18" name="TextBox 17" descr="Interactive interpreter">
            <a:extLst>
              <a:ext uri="{FF2B5EF4-FFF2-40B4-BE49-F238E27FC236}">
                <a16:creationId xmlns:a16="http://schemas.microsoft.com/office/drawing/2014/main" id="{6512557E-CBB2-42B4-8DAC-2C8F0039D938}"/>
              </a:ext>
            </a:extLst>
          </p:cNvPr>
          <p:cNvSpPr txBox="1"/>
          <p:nvPr/>
        </p:nvSpPr>
        <p:spPr>
          <a:xfrm>
            <a:off x="2993857" y="5416103"/>
            <a:ext cx="7840577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708484" y="5040239"/>
            <a:ext cx="285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of function </a:t>
            </a:r>
            <a:r>
              <a:rPr lang="en-US" sz="1400" dirty="0" err="1"/>
              <a:t>say_hi</a:t>
            </a:r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83FF9-445E-4E6E-9E60-C5F11EF9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727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7" y="2228156"/>
            <a:ext cx="784057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say_hi_to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name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say_hi_to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say_hi_to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3041983" y="4029313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 Mohammed!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 Khalid!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740568" y="4137035"/>
            <a:ext cx="28595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F809-2F41-4390-8B94-331E59B0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3644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7" y="2228156"/>
            <a:ext cx="7840577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x+y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6" y="4137035"/>
            <a:ext cx="7840577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740569" y="4137035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FB7DF-63AF-4CC8-ABF0-05C327849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167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7" y="2228156"/>
            <a:ext cx="7840577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total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total +=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total/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average is:"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average([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6" y="4137035"/>
            <a:ext cx="7840577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average is: 3.0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740569" y="4137035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C2E1-67A4-4F26-A3D8-4625E868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020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71" y="2628781"/>
            <a:ext cx="784057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x+y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70" y="4365757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896979" y="4473478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Default arguments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9B6B8-B58B-4506-9947-0601506A0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62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71" y="2628781"/>
            <a:ext cx="784057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name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70" y="4365757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 Default!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 Mohammed!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896979" y="4473478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Default arguments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3F162-81A0-4CE6-AC17-08904DA72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50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8" y="3429000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x+y+z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67" y="4402471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^</a:t>
            </a:r>
          </a:p>
          <a:p>
            <a:r>
              <a:rPr lang="en-US" sz="1400" b="0" dirty="0" err="1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SyntaxError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non-default argument follows default argument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67532C-379E-481D-9CBE-043F958DCF00}"/>
              </a:ext>
            </a:extLst>
          </p:cNvPr>
          <p:cNvSpPr txBox="1"/>
          <p:nvPr/>
        </p:nvSpPr>
        <p:spPr>
          <a:xfrm>
            <a:off x="1949116" y="4510192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Default arguments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D52EA-6221-4D2D-9DB1-1FBB3909405E}"/>
              </a:ext>
            </a:extLst>
          </p:cNvPr>
          <p:cNvSpPr txBox="1"/>
          <p:nvPr/>
        </p:nvSpPr>
        <p:spPr>
          <a:xfrm>
            <a:off x="1568116" y="25243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Normal arguments cannot come after default arguments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1796A7-AB24-48B7-8A3A-118ED3A94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60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7" y="2510590"/>
            <a:ext cx="7840577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name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 Default!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passing a value through the name keyword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 Mohammed!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67" y="4402471"/>
            <a:ext cx="7840577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x+y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(add())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Keyword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8BED9-352B-4138-9A13-F438C25E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65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B930DB-AF03-48B2-8D6E-D4EE4729FB9E}"/>
              </a:ext>
            </a:extLst>
          </p:cNvPr>
          <p:cNvSpPr txBox="1"/>
          <p:nvPr/>
        </p:nvSpPr>
        <p:spPr>
          <a:xfrm>
            <a:off x="473242" y="1265002"/>
            <a:ext cx="656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Launching Python Integrated </a:t>
            </a:r>
            <a:r>
              <a:rPr lang="en-US" dirty="0" err="1"/>
              <a:t>DeveLopment</a:t>
            </a:r>
            <a:r>
              <a:rPr lang="en-US" dirty="0"/>
              <a:t> Environment (IDLE) to verify successful installation.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A00043-279F-45B7-A992-AFB9A38A7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09" y="1676605"/>
            <a:ext cx="6186776" cy="50089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CE603A-6EEA-4F64-BED6-3C2B4560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7736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7" y="2510590"/>
            <a:ext cx="7840577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total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arguments: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total +=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(op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total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arguments: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total *=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total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7" y="5794124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14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Keyword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2065421" y="5871068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F5C4C-40A2-4676-884A-9AB9F8333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9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7" y="2510590"/>
            <a:ext cx="7840577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simple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**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keywords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"simple:"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simple)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"arguments:"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arguments)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"keywords:"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keywords)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seven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eight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66" y="4542840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simple: 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arguments: (2, 3, 4, 5, 6)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keywords: {'seven': 7, 'eight': 8, 'nine': 9}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5481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Keyword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742584" y="4727506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1DED3-1E9C-4CB3-A5D1-CFBDAAAB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28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5" y="3048001"/>
            <a:ext cx="7840577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by position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by keyword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64" y="4242050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742584" y="4314939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02B-7F43-4A3D-A698-171AC7C4E506}"/>
              </a:ext>
            </a:extLst>
          </p:cNvPr>
          <p:cNvSpPr txBox="1"/>
          <p:nvPr/>
        </p:nvSpPr>
        <p:spPr>
          <a:xfrm>
            <a:off x="1742584" y="2439278"/>
            <a:ext cx="8171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By default, </a:t>
            </a:r>
            <a:r>
              <a:rPr lang="en-US" sz="1600" b="1" dirty="0"/>
              <a:t>standard arguments can be passed either by position or by keyword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0BCE5-1683-4977-8902-C4960199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78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61763" y="2987843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(name, age)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(mobile)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61762" y="4198977"/>
            <a:ext cx="7840577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02B-7F43-4A3D-A698-171AC7C4E506}"/>
              </a:ext>
            </a:extLst>
          </p:cNvPr>
          <p:cNvSpPr txBox="1"/>
          <p:nvPr/>
        </p:nvSpPr>
        <p:spPr>
          <a:xfrm>
            <a:off x="1742584" y="2439278"/>
            <a:ext cx="8171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What if you see this function?</a:t>
            </a:r>
            <a:endParaRPr 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E8E54-F620-4ECD-BE66-6389BD4FA7CF}"/>
              </a:ext>
            </a:extLst>
          </p:cNvPr>
          <p:cNvSpPr txBox="1"/>
          <p:nvPr/>
        </p:nvSpPr>
        <p:spPr>
          <a:xfrm>
            <a:off x="1742583" y="3814579"/>
            <a:ext cx="8171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This function can be called through several ways</a:t>
            </a:r>
            <a:endParaRPr 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A15E3-0272-44CE-B6CD-4FA0CF73BE45}"/>
              </a:ext>
            </a:extLst>
          </p:cNvPr>
          <p:cNvSpPr txBox="1"/>
          <p:nvPr/>
        </p:nvSpPr>
        <p:spPr>
          <a:xfrm>
            <a:off x="2618871" y="5883703"/>
            <a:ext cx="82777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This can cause some confusion, especially when there are several arguments and several people developing the code.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8015EB-3243-4DE7-B1AE-7F3002B0FC32}"/>
              </a:ext>
            </a:extLst>
          </p:cNvPr>
          <p:cNvSpPr txBox="1"/>
          <p:nvPr/>
        </p:nvSpPr>
        <p:spPr>
          <a:xfrm>
            <a:off x="2618871" y="6433145"/>
            <a:ext cx="82777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What if we want to restrict the way we provide arguments?</a:t>
            </a:r>
            <a:endParaRPr lang="en-US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EC984-4B1D-45FF-B169-842B04CB6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5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/>
      <p:bldP spid="11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BD602B-7F43-4A3D-A698-171AC7C4E506}"/>
              </a:ext>
            </a:extLst>
          </p:cNvPr>
          <p:cNvSpPr txBox="1"/>
          <p:nvPr/>
        </p:nvSpPr>
        <p:spPr>
          <a:xfrm>
            <a:off x="1742584" y="2439278"/>
            <a:ext cx="81714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Removing the confusion: (Python Enhancement Proposal) PEP 570 (Python 3.8)</a:t>
            </a:r>
            <a:endParaRPr lang="en-US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043E44-12B0-4B46-8E8A-22AECA790954}"/>
              </a:ext>
            </a:extLst>
          </p:cNvPr>
          <p:cNvSpPr txBox="1"/>
          <p:nvPr/>
        </p:nvSpPr>
        <p:spPr>
          <a:xfrm>
            <a:off x="1742584" y="2858714"/>
            <a:ext cx="8636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Thanks to PEP 570, we can now specify which arguments are positional-only, and keyword-only.</a:t>
            </a:r>
            <a:endParaRPr lang="en-US" sz="1600" b="1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0C8B23A-D32A-4D0B-8D17-C6372B520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16" y="3457074"/>
            <a:ext cx="7015051" cy="3304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E67C092-EF24-4049-B106-B38A8568B60C}"/>
              </a:ext>
            </a:extLst>
          </p:cNvPr>
          <p:cNvSpPr txBox="1"/>
          <p:nvPr/>
        </p:nvSpPr>
        <p:spPr>
          <a:xfrm>
            <a:off x="589549" y="3875936"/>
            <a:ext cx="4672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: can only be passed by position.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/>
              <a:t>: can be passed by position/keyword.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B0F0"/>
                </a:solidFill>
              </a:rPr>
              <a:t>Light blue</a:t>
            </a:r>
            <a:r>
              <a:rPr lang="en-US" dirty="0"/>
              <a:t>: can be passed by keyword only.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31B403-3EE1-464B-866A-4BF5BDC7F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5358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5CFB49D-4CCF-4CF0-B29A-EE361A599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42" y="2614862"/>
            <a:ext cx="10219152" cy="33100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2499-5821-42C5-A6F6-BBAC54A3A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447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7" y="2477750"/>
            <a:ext cx="8704848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/,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*,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"Positional-Only:"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name, age)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"Positional-Or-Keyword (Standard):"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mobile)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following line will cause an error: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6" y="4801769"/>
            <a:ext cx="8704849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Positional-Only: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29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Positional-Or-Keyword (Standard): 90909090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Keyword-Only: {'address': '1234 Muscat'}</a:t>
            </a:r>
          </a:p>
          <a:p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Positional-Only: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29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Positional-Or-Keyword (Standard): 90909090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Keyword-Only: {'address': '1234 Muscat'}</a:t>
            </a:r>
          </a:p>
          <a:p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...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(name="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", age=29, mobile=90909090,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={"address":"1234 Muscat"})</a:t>
            </a:r>
          </a:p>
          <a:p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got some positional-only arguments passed as keyword arguments: 'name, age'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947120" y="5632765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2B3C6-A4DF-4A51-861B-4CFF43EB3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354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6" y="2758506"/>
            <a:ext cx="8704848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/, *,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"Positional-Only:"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name, age)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mobile,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next line will cause an error: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5" y="4693485"/>
            <a:ext cx="8704849" cy="122341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Positional-Only: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29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Keyword-Only: 90909090 {'address': '1234 Muscat'}</a:t>
            </a:r>
          </a:p>
          <a:p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...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", 29, 90909090,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={"address":"1234 Muscat"})</a:t>
            </a:r>
          </a:p>
          <a:p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takes 2 positional arguments but 3 positional arguments (and 1 keyword-only argument) were given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963162" y="5120525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F7644-B5A8-4866-A514-3BF68CC6FF06}"/>
              </a:ext>
            </a:extLst>
          </p:cNvPr>
          <p:cNvSpPr txBox="1"/>
          <p:nvPr/>
        </p:nvSpPr>
        <p:spPr>
          <a:xfrm>
            <a:off x="1788693" y="2358396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exclusively use Positional-Only &amp; Keyword-Only arguments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44465-B37C-4B60-B22F-8A2EB98B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908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6" y="2758506"/>
            <a:ext cx="8704848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/):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"Positional-Only:"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name, age, mobile,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next line will cause an error: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5" y="4693485"/>
            <a:ext cx="8704849" cy="10618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Positional-Only: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29 90909090 {'address': '1234 Muscat'}</a:t>
            </a:r>
          </a:p>
          <a:p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...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", 29, mobile=90909090,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={"address":"1234 Muscat"})</a:t>
            </a:r>
          </a:p>
          <a:p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got some positional-only arguments passed as keyword arguments: 'mobile,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963162" y="5039733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F7644-B5A8-4866-A514-3BF68CC6FF06}"/>
              </a:ext>
            </a:extLst>
          </p:cNvPr>
          <p:cNvSpPr txBox="1"/>
          <p:nvPr/>
        </p:nvSpPr>
        <p:spPr>
          <a:xfrm>
            <a:off x="1788693" y="2358396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exclusively use Positional-Only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18296-134C-4BA9-87E0-B16E695F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037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6" y="2758506"/>
            <a:ext cx="8704848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(*,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"Keyword-Only:"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name, age, mobile,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mobile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other_info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next line will cause an error: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"address"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 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676C2D06-DA07-42DF-97B7-59CAE5A5138A}"/>
              </a:ext>
            </a:extLst>
          </p:cNvPr>
          <p:cNvSpPr txBox="1"/>
          <p:nvPr/>
        </p:nvSpPr>
        <p:spPr>
          <a:xfrm>
            <a:off x="2993855" y="4693485"/>
            <a:ext cx="8704849" cy="10618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Keyword-Only: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29 90909090 {'address': '1234 Muscat’}</a:t>
            </a:r>
          </a:p>
          <a:p>
            <a:endParaRPr lang="en-US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...</a:t>
            </a:r>
          </a:p>
          <a:p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Saif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", 29, 90909090, {"address":"1234 Muscat"})</a:t>
            </a:r>
          </a:p>
          <a:p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takes 0 positional arguments but 4 were given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99A2B-8007-4DB5-994A-44A12A53361C}"/>
              </a:ext>
            </a:extLst>
          </p:cNvPr>
          <p:cNvSpPr txBox="1"/>
          <p:nvPr/>
        </p:nvSpPr>
        <p:spPr>
          <a:xfrm>
            <a:off x="1963162" y="5039733"/>
            <a:ext cx="896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F7644-B5A8-4866-A514-3BF68CC6FF06}"/>
              </a:ext>
            </a:extLst>
          </p:cNvPr>
          <p:cNvSpPr txBox="1"/>
          <p:nvPr/>
        </p:nvSpPr>
        <p:spPr>
          <a:xfrm>
            <a:off x="1788693" y="2358396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exclusively use Keyword-Only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658E9-78E2-41E0-B771-07B960F9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84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A59DAA-560B-4479-B4E3-88474FD28676}"/>
              </a:ext>
            </a:extLst>
          </p:cNvPr>
          <p:cNvSpPr txBox="1"/>
          <p:nvPr/>
        </p:nvSpPr>
        <p:spPr>
          <a:xfrm>
            <a:off x="581527" y="14075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IDLE is ready! 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F320098-8819-4687-9FFF-DAC5D7AC0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22" y="711697"/>
            <a:ext cx="6349715" cy="57131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E9DAC-8407-424B-AF5F-92881568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841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Standard, Positional-only, Positional-or-Keyword, and Keyword-Only arguments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7F7644-B5A8-4866-A514-3BF68CC6FF06}"/>
              </a:ext>
            </a:extLst>
          </p:cNvPr>
          <p:cNvSpPr txBox="1"/>
          <p:nvPr/>
        </p:nvSpPr>
        <p:spPr>
          <a:xfrm>
            <a:off x="1784683" y="2440716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Ok. Now when to use which?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0D0DD-4BDD-41C9-8CFD-70ABBFCDB6A6}"/>
              </a:ext>
            </a:extLst>
          </p:cNvPr>
          <p:cNvSpPr txBox="1"/>
          <p:nvPr/>
        </p:nvSpPr>
        <p:spPr>
          <a:xfrm>
            <a:off x="2384762" y="2837773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Positional-Only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587B9-117A-47B9-A4C4-40A6B578AF72}"/>
              </a:ext>
            </a:extLst>
          </p:cNvPr>
          <p:cNvSpPr txBox="1"/>
          <p:nvPr/>
        </p:nvSpPr>
        <p:spPr>
          <a:xfrm>
            <a:off x="2384763" y="4686170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Keyword-Only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725F0E-1F26-4258-853E-7269640019DB}"/>
              </a:ext>
            </a:extLst>
          </p:cNvPr>
          <p:cNvSpPr txBox="1"/>
          <p:nvPr/>
        </p:nvSpPr>
        <p:spPr>
          <a:xfrm>
            <a:off x="2384763" y="5949500"/>
            <a:ext cx="7251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Positional-Or-Keyword (standard)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AEAFD-0518-455E-B851-F5D822ADDC19}"/>
              </a:ext>
            </a:extLst>
          </p:cNvPr>
          <p:cNvSpPr txBox="1"/>
          <p:nvPr/>
        </p:nvSpPr>
        <p:spPr>
          <a:xfrm>
            <a:off x="2829934" y="6329596"/>
            <a:ext cx="604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you’re not writing an API &amp; if you don’t care so much 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85DB6E-AFF3-47E6-84B4-4963ECCE217C}"/>
              </a:ext>
            </a:extLst>
          </p:cNvPr>
          <p:cNvSpPr txBox="1"/>
          <p:nvPr/>
        </p:nvSpPr>
        <p:spPr>
          <a:xfrm>
            <a:off x="2829934" y="5040833"/>
            <a:ext cx="85318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 don’t want to enforce the order of the function’s arguments.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your parameter names have understandable meaning to the user.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case you want to prevent the user from supplying them in positional arguments.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C3EEA5-630E-4037-B59F-0FD937F39700}"/>
              </a:ext>
            </a:extLst>
          </p:cNvPr>
          <p:cNvSpPr txBox="1"/>
          <p:nvPr/>
        </p:nvSpPr>
        <p:spPr>
          <a:xfrm>
            <a:off x="2866029" y="3207105"/>
            <a:ext cx="78661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your parameter names have no real meaning to the user.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 want to enforce the order of the function’s arguments.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you want the parameter names to not be available to the user.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Positional-Only arguments are recommended when writing an API. This helps preventing API issues if the parameter names are modified in future.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1A461-CBFE-4E09-99C5-590FC856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646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993856" y="2758506"/>
            <a:ext cx="8704848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+ y + z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(add(*l))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Unpacking arguments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39733-26C9-4C1C-818F-69F3616F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91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082088" y="3072124"/>
            <a:ext cx="8388017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anon_add_four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x +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anon_add_four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anon_add_four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Anonymous 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40F5E-8033-42FF-9A8F-0893A681E9FB}"/>
              </a:ext>
            </a:extLst>
          </p:cNvPr>
          <p:cNvSpPr txBox="1"/>
          <p:nvPr/>
        </p:nvSpPr>
        <p:spPr>
          <a:xfrm>
            <a:off x="1440800" y="2358396"/>
            <a:ext cx="10029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Anonymous functions are defined with </a:t>
            </a:r>
            <a:r>
              <a:rPr lang="en-US" b="1" dirty="0"/>
              <a:t>lambda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We use them when we require a function for a short period of time.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8080528-C90A-4AD5-8167-762289D1FD75}"/>
              </a:ext>
            </a:extLst>
          </p:cNvPr>
          <p:cNvSpPr txBox="1"/>
          <p:nvPr/>
        </p:nvSpPr>
        <p:spPr>
          <a:xfrm>
            <a:off x="3082087" y="4324552"/>
            <a:ext cx="838801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 = 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x*x</a:t>
            </a:r>
          </a:p>
          <a:p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(square(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       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16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(square(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       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49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(square(</a:t>
            </a:r>
            <a:r>
              <a:rPr lang="it-IT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       </a:t>
            </a:r>
            <a:r>
              <a:rPr lang="it-IT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64</a:t>
            </a:r>
            <a:endParaRPr lang="it-IT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8363426E-D436-4F5F-B24F-C08F84A3450C}"/>
              </a:ext>
            </a:extLst>
          </p:cNvPr>
          <p:cNvSpPr txBox="1"/>
          <p:nvPr/>
        </p:nvSpPr>
        <p:spPr>
          <a:xfrm>
            <a:off x="3082087" y="5783667"/>
            <a:ext cx="838801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s-E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x*y</a:t>
            </a:r>
          </a:p>
          <a:p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multiply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              </a:t>
            </a:r>
            <a:r>
              <a:rPr lang="es-E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9FF777-93F2-4A45-B454-6D7EE96B9032}"/>
              </a:ext>
            </a:extLst>
          </p:cNvPr>
          <p:cNvSpPr txBox="1"/>
          <p:nvPr/>
        </p:nvSpPr>
        <p:spPr>
          <a:xfrm>
            <a:off x="2053672" y="3417885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51032-1E23-4802-86E4-4214CCC6E2B4}"/>
              </a:ext>
            </a:extLst>
          </p:cNvPr>
          <p:cNvSpPr txBox="1"/>
          <p:nvPr/>
        </p:nvSpPr>
        <p:spPr>
          <a:xfrm>
            <a:off x="2053672" y="4755438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F31133-89C9-49B1-9829-DA349FC79C8B}"/>
              </a:ext>
            </a:extLst>
          </p:cNvPr>
          <p:cNvSpPr txBox="1"/>
          <p:nvPr/>
        </p:nvSpPr>
        <p:spPr>
          <a:xfrm>
            <a:off x="2053671" y="5999110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Example 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F961BA-76CC-4C00-8DD2-A248DD7D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440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082087" y="2961669"/>
            <a:ext cx="8388017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s-E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x*y)(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E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s-E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Anonymous functions (cont.)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We can define it and call it in one line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479FC10-7D9A-488A-A2D0-B910AC50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0481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082087" y="2961669"/>
            <a:ext cx="8616618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3123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]==f)])(l,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[4, 8]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Anonymous functions (cont.)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How about making it a little bit more complicated?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DB33A-5592-4B5F-9371-280E54F4BE21}"/>
              </a:ext>
            </a:extLst>
          </p:cNvPr>
          <p:cNvSpPr txBox="1"/>
          <p:nvPr/>
        </p:nvSpPr>
        <p:spPr>
          <a:xfrm>
            <a:off x="1957137" y="3833829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 clearer version of it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2EE9AE5F-0F42-4032-A532-00FB61A4AAFB}"/>
              </a:ext>
            </a:extLst>
          </p:cNvPr>
          <p:cNvSpPr txBox="1"/>
          <p:nvPr/>
        </p:nvSpPr>
        <p:spPr>
          <a:xfrm>
            <a:off x="3082086" y="4352881"/>
            <a:ext cx="8616618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3123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length_of_l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find_item_index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length_of_l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]==f)]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find_item_index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												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[4, 8]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08BAEC-B5F3-410B-9AE3-E5F3CDBDB1DA}"/>
              </a:ext>
            </a:extLst>
          </p:cNvPr>
          <p:cNvSpPr txBox="1"/>
          <p:nvPr/>
        </p:nvSpPr>
        <p:spPr>
          <a:xfrm>
            <a:off x="2478504" y="6021092"/>
            <a:ext cx="6862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We’ll see later how/when anonymous functions get more useful.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725B9-4FBA-4BD9-BADE-C97D5307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65993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50264" y="3429000"/>
            <a:ext cx="8616618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Adds x and y and returns the value.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Parameters: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x (int): a decimal integer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y (int): a decimal integer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Returns: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        (x + y) (int): an integer representing the sum of x and y   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+ y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__doc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*the docstring written above*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Function documentation (docstrings)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can document your function. It’s optional but recommended.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Documenting your function adds the documentation to the __doc__ property.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Starts and ends with either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""" </a:t>
            </a:r>
            <a:r>
              <a:rPr lang="en-US" sz="1600" dirty="0"/>
              <a:t>or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''' </a:t>
            </a:r>
            <a:r>
              <a:rPr lang="en-US" sz="1600" dirty="0"/>
              <a:t>.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B89FD-03EF-428E-92E7-C3EB820D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530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029949" y="3031958"/>
            <a:ext cx="8616618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(add)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Help on function add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__main__: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add(x, y)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Adds x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returns the value.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Parameters: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x 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a decimal integer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y 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a decimal integer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Returns: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(x + y) 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an integer representing the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of x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Function documentation (docstrings)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This documentation can be displayed conveniently with </a:t>
            </a:r>
            <a:r>
              <a:rPr lang="en-US" sz="1600" b="1" dirty="0"/>
              <a:t>help </a:t>
            </a:r>
            <a:r>
              <a:rPr lang="en-US" sz="1600" dirty="0"/>
              <a:t>built-in function</a:t>
            </a:r>
            <a:endParaRPr 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DC47B-470E-49BD-AAE0-9390153E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40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66307" y="3657600"/>
            <a:ext cx="8616618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x + y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(l)/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Function Annotations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Function annotations are optional.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Annotations indicate the parameter type &amp; return value.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Annotating your function adds the annotations to the __annotations__ property.</a:t>
            </a:r>
            <a:endParaRPr lang="en-US" sz="16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6574-7CFB-485F-9E71-3AFB836EA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115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74328" y="3133538"/>
            <a:ext cx="8616618" cy="35394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'0x1'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'0xb'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'0xf'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'0x10'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'0x8'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'0x5'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'0x11'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hex</a:t>
            </a:r>
            <a:r>
              <a:rPr lang="en-US" sz="2000" dirty="0"/>
              <a:t>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Converts an integer to its hexadecimal representation value.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Note that it returns a str type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0116-B49E-4E7D-8C7B-409FB373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863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74328" y="3133538"/>
            <a:ext cx="8616618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 = 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'tuple'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'list'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list</a:t>
            </a:r>
            <a:r>
              <a:rPr lang="en-US" sz="2000" dirty="0"/>
              <a:t>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Converts an iterable item such as tuple or set into a list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5C7E-3EF1-4CA3-94B7-A6AEEFB96212}"/>
              </a:ext>
            </a:extLst>
          </p:cNvPr>
          <p:cNvSpPr txBox="1"/>
          <p:nvPr/>
        </p:nvSpPr>
        <p:spPr>
          <a:xfrm>
            <a:off x="1957137" y="5087687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If no item is passed to </a:t>
            </a:r>
            <a:r>
              <a:rPr lang="en-US" sz="1600" b="1" dirty="0"/>
              <a:t>list</a:t>
            </a:r>
            <a:r>
              <a:rPr lang="en-US" sz="1600" dirty="0"/>
              <a:t>, then it creates an empty list</a:t>
            </a:r>
            <a:endParaRPr lang="en-US" sz="1600" b="1" dirty="0"/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50214497-8F2D-4E9A-99BC-3AB2DB8E1483}"/>
              </a:ext>
            </a:extLst>
          </p:cNvPr>
          <p:cNvSpPr txBox="1"/>
          <p:nvPr/>
        </p:nvSpPr>
        <p:spPr>
          <a:xfrm>
            <a:off x="3174328" y="5564508"/>
            <a:ext cx="8616618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3BB5C-11F1-4E32-99A0-28086189F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90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5FC1F6-0DB7-41C5-A962-AFD263370145}"/>
              </a:ext>
            </a:extLst>
          </p:cNvPr>
          <p:cNvSpPr txBox="1"/>
          <p:nvPr/>
        </p:nvSpPr>
        <p:spPr>
          <a:xfrm>
            <a:off x="573505" y="13674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First Python program on IDLE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B78DA8B-C353-4FCE-806E-68868AF4C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58" y="1921043"/>
            <a:ext cx="8510053" cy="2085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6DF5B6-6F42-4459-8EF4-15F4CEBC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4122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74328" y="3133538"/>
            <a:ext cx="8616618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 =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tuple</a:t>
            </a:r>
            <a:r>
              <a:rPr lang="en-US" sz="2000" dirty="0"/>
              <a:t>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Converts an iterable item such as list or set into a tuple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5C7E-3EF1-4CA3-94B7-A6AEEFB96212}"/>
              </a:ext>
            </a:extLst>
          </p:cNvPr>
          <p:cNvSpPr txBox="1"/>
          <p:nvPr/>
        </p:nvSpPr>
        <p:spPr>
          <a:xfrm>
            <a:off x="1957137" y="5087687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If no item is passed to </a:t>
            </a:r>
            <a:r>
              <a:rPr lang="en-US" sz="1600" b="1" dirty="0"/>
              <a:t>tuple</a:t>
            </a:r>
            <a:r>
              <a:rPr lang="en-US" sz="1600" dirty="0"/>
              <a:t>, then it creates an empty tuple</a:t>
            </a:r>
            <a:endParaRPr lang="en-US" sz="1600" b="1" dirty="0"/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50214497-8F2D-4E9A-99BC-3AB2DB8E1483}"/>
              </a:ext>
            </a:extLst>
          </p:cNvPr>
          <p:cNvSpPr txBox="1"/>
          <p:nvPr/>
        </p:nvSpPr>
        <p:spPr>
          <a:xfrm>
            <a:off x="3174328" y="5564508"/>
            <a:ext cx="8616618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empty_tuple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F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fr-F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empty_tuple</a:t>
            </a:r>
            <a:endParaRPr lang="fr-F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6616B-5F1D-47C4-A52A-CC161B27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137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74328" y="3133538"/>
            <a:ext cx="8616618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set</a:t>
            </a:r>
            <a:r>
              <a:rPr lang="en-US" sz="2000" dirty="0"/>
              <a:t>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57137" y="2487440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Converts an iterable item such as list or tuple into 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55C7E-3EF1-4CA3-94B7-A6AEEFB96212}"/>
              </a:ext>
            </a:extLst>
          </p:cNvPr>
          <p:cNvSpPr txBox="1"/>
          <p:nvPr/>
        </p:nvSpPr>
        <p:spPr>
          <a:xfrm>
            <a:off x="1957137" y="5087687"/>
            <a:ext cx="70384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If no item is passed to </a:t>
            </a:r>
            <a:r>
              <a:rPr lang="en-US" sz="1600" b="1" dirty="0"/>
              <a:t>set</a:t>
            </a:r>
            <a:r>
              <a:rPr lang="en-US" sz="1600" dirty="0"/>
              <a:t>, then it creates an empty set</a:t>
            </a:r>
            <a:endParaRPr lang="en-US" sz="1600" b="1" dirty="0"/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50214497-8F2D-4E9A-99BC-3AB2DB8E1483}"/>
              </a:ext>
            </a:extLst>
          </p:cNvPr>
          <p:cNvSpPr txBox="1"/>
          <p:nvPr/>
        </p:nvSpPr>
        <p:spPr>
          <a:xfrm>
            <a:off x="3174328" y="5564508"/>
            <a:ext cx="8616618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empty_set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empty_set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5D065-5370-4279-8EEE-3309620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85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062034" y="4548766"/>
            <a:ext cx="8616618" cy="175432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add_two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number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add_two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(result))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[2, 10, 18, 26, 34]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5C09B-6548-4E39-AD0A-D16CF4443EB6}"/>
              </a:ext>
            </a:extLst>
          </p:cNvPr>
          <p:cNvSpPr txBox="1"/>
          <p:nvPr/>
        </p:nvSpPr>
        <p:spPr>
          <a:xfrm>
            <a:off x="1969169" y="2360854"/>
            <a:ext cx="70384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map</a:t>
            </a:r>
            <a:r>
              <a:rPr lang="en-US" dirty="0"/>
              <a:t> is an important built-in function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takes two arguments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 function.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Arguments for that function through an iterable object such as lists.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It returns an iterator (we will talk more about iterators later) of the results after it passes them to the target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F7675-A371-40AC-8F8A-C424B95B2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181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4675" y="2940545"/>
            <a:ext cx="9274345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number1 + number2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l1 =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l2 =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add_two_numbers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l1, l2)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(result))            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[2, 12, 22, 32, 42]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79705-B18C-4ECF-A29E-BD771C40B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63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4675" y="2940545"/>
            <a:ext cx="9274345" cy="147732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l1 = [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l2 = [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pt-B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n1 + n2, l1, l2)</a:t>
            </a:r>
          </a:p>
          <a:p>
            <a:r>
              <a:rPr lang="pt-B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(result))                     </a:t>
            </a:r>
            <a:r>
              <a:rPr lang="pt-B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[2, 12, 22, 32, 42]</a:t>
            </a:r>
            <a:endParaRPr lang="pt-B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32F6B6-021C-4F40-921B-F1534C00A87D}"/>
              </a:ext>
            </a:extLst>
          </p:cNvPr>
          <p:cNvSpPr txBox="1"/>
          <p:nvPr/>
        </p:nvSpPr>
        <p:spPr>
          <a:xfrm>
            <a:off x="1632285" y="2464804"/>
            <a:ext cx="7888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Recreating the previous example with </a:t>
            </a:r>
            <a:r>
              <a:rPr lang="en-US" b="1" dirty="0"/>
              <a:t>anonymous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2998B-290D-4490-BA42-E9E68642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389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04569" y="2515429"/>
            <a:ext cx="9274345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l1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l2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l3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(l1 + l2) * l3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(n1 + n2) * n3, l1, l2, l3)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l1[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l2[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l3[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result[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 (cont.)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64C8F69F-B2DF-4F86-8AA3-E26EC37626E4}"/>
              </a:ext>
            </a:extLst>
          </p:cNvPr>
          <p:cNvSpPr txBox="1"/>
          <p:nvPr/>
        </p:nvSpPr>
        <p:spPr>
          <a:xfrm>
            <a:off x="2504569" y="5219398"/>
            <a:ext cx="927434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( 0 + 2 ) * 5 = 10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( 8 + 4 ) * 9 = 108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( 16 + 6 ) * 2 = 44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( 24 + 8 ) * 1 = 32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( 32 + 10 ) * 4 = 168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CBFE7-FD06-4424-B075-A071E1CD64A9}"/>
              </a:ext>
            </a:extLst>
          </p:cNvPr>
          <p:cNvSpPr txBox="1"/>
          <p:nvPr/>
        </p:nvSpPr>
        <p:spPr>
          <a:xfrm>
            <a:off x="1628274" y="5570440"/>
            <a:ext cx="83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383C0B3-E6A4-4A4B-AAA1-3C196D07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116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613484" y="2491366"/>
            <a:ext cx="7070558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l1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l2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l3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smaller than l1 &amp; l2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(l1 + l2) * l3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(n1 + n2) * n3, l1, l2, l3)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'('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l1[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l2[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l3[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'='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result[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 (cont.)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64C8F69F-B2DF-4F86-8AA3-E26EC37626E4}"/>
              </a:ext>
            </a:extLst>
          </p:cNvPr>
          <p:cNvSpPr txBox="1"/>
          <p:nvPr/>
        </p:nvSpPr>
        <p:spPr>
          <a:xfrm>
            <a:off x="3613484" y="5219398"/>
            <a:ext cx="7070558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( 0 + 2 ) * 5 = 10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( 8 + 4 ) * 9 = 108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( 16 + 6 ) * 2 = 44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CBFE7-FD06-4424-B075-A071E1CD64A9}"/>
              </a:ext>
            </a:extLst>
          </p:cNvPr>
          <p:cNvSpPr txBox="1"/>
          <p:nvPr/>
        </p:nvSpPr>
        <p:spPr>
          <a:xfrm>
            <a:off x="2602832" y="5404064"/>
            <a:ext cx="830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38F53A-A43F-4556-8B68-0B32FB045589}"/>
              </a:ext>
            </a:extLst>
          </p:cNvPr>
          <p:cNvSpPr txBox="1"/>
          <p:nvPr/>
        </p:nvSpPr>
        <p:spPr>
          <a:xfrm>
            <a:off x="365979" y="2703119"/>
            <a:ext cx="2811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the lists aren’t of equal size?</a:t>
            </a:r>
          </a:p>
          <a:p>
            <a:endParaRPr lang="en-US" dirty="0"/>
          </a:p>
          <a:p>
            <a:r>
              <a:rPr lang="en-US" b="1" dirty="0"/>
              <a:t>map </a:t>
            </a:r>
            <a:r>
              <a:rPr lang="en-US" dirty="0"/>
              <a:t>will continue until it reaches the end of one of the lists.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61189-6BB5-4A0E-BD4A-80A2A749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2952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279113" y="3128574"/>
            <a:ext cx="7597433" cy="19389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names = 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names)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      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(6, 8, 5, 6)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map</a:t>
            </a:r>
            <a:r>
              <a:rPr lang="en-US" sz="2000" dirty="0"/>
              <a:t> function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4313-37A3-403E-823D-067A3D54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5318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716262" y="3147785"/>
            <a:ext cx="7597433" cy="347787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starts_with_T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names = 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starts_with_T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names)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['Tariq']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filter</a:t>
            </a:r>
            <a:r>
              <a:rPr lang="en-US" sz="2000" dirty="0"/>
              <a:t> function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33F4F-BCB3-45B6-AC7B-6308B6A8F2EB}"/>
              </a:ext>
            </a:extLst>
          </p:cNvPr>
          <p:cNvSpPr txBox="1"/>
          <p:nvPr/>
        </p:nvSpPr>
        <p:spPr>
          <a:xfrm>
            <a:off x="1800725" y="2429925"/>
            <a:ext cx="10029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filter</a:t>
            </a:r>
            <a:r>
              <a:rPr lang="en-US" dirty="0"/>
              <a:t> behaves similarly to </a:t>
            </a:r>
            <a:r>
              <a:rPr lang="en-US" b="1" dirty="0"/>
              <a:t>map</a:t>
            </a:r>
            <a:r>
              <a:rPr lang="en-US" dirty="0"/>
              <a:t>, but it returns the results that match the condition of the target function.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Note that unlike map, filter can only take one iterable item.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38B9-37A3-426D-8961-A6D1BCBDC874}"/>
              </a:ext>
            </a:extLst>
          </p:cNvPr>
          <p:cNvSpPr txBox="1"/>
          <p:nvPr/>
        </p:nvSpPr>
        <p:spPr>
          <a:xfrm>
            <a:off x="803126" y="4094565"/>
            <a:ext cx="2644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names that start with the letter “T”.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1428B4-ACBD-431F-808D-E4D494FF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2281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716262" y="3147785"/>
            <a:ext cx="7597433" cy="19389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names = 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names)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('Rashid', 'Khalid')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filter</a:t>
            </a:r>
            <a:r>
              <a:rPr lang="en-US" sz="2000" dirty="0"/>
              <a:t> function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38B9-37A3-426D-8961-A6D1BCBDC874}"/>
              </a:ext>
            </a:extLst>
          </p:cNvPr>
          <p:cNvSpPr txBox="1"/>
          <p:nvPr/>
        </p:nvSpPr>
        <p:spPr>
          <a:xfrm>
            <a:off x="686821" y="3679497"/>
            <a:ext cx="28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names that consist of 6 letters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8EA71-1462-4622-B1B8-0F05F363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76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F75EB7-A8D0-4EC4-8E5B-4DF55A90272F}"/>
              </a:ext>
            </a:extLst>
          </p:cNvPr>
          <p:cNvSpPr txBox="1"/>
          <p:nvPr/>
        </p:nvSpPr>
        <p:spPr>
          <a:xfrm>
            <a:off x="477251" y="1247093"/>
            <a:ext cx="5851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Installing </a:t>
            </a:r>
            <a:r>
              <a:rPr lang="en-US" sz="3200" b="1" dirty="0" err="1"/>
              <a:t>VSCode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EE59D-991A-4E95-8612-C7D77E2ACF0A}"/>
              </a:ext>
            </a:extLst>
          </p:cNvPr>
          <p:cNvSpPr txBox="1"/>
          <p:nvPr/>
        </p:nvSpPr>
        <p:spPr>
          <a:xfrm>
            <a:off x="685800" y="2009091"/>
            <a:ext cx="6096000" cy="1600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 this section, we will install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code.visualstudio.com/download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website, timeline&#10;&#10;Description automatically generated">
            <a:extLst>
              <a:ext uri="{FF2B5EF4-FFF2-40B4-BE49-F238E27FC236}">
                <a16:creationId xmlns:a16="http://schemas.microsoft.com/office/drawing/2014/main" id="{B2BD6E78-EF6C-4EB3-9F5E-F4B81F70B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59" y="1539480"/>
            <a:ext cx="6383587" cy="47237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D12CA-7F71-4D1C-B394-D84837C5A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13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90800" y="2927685"/>
            <a:ext cx="9460832" cy="19389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names = [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names)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 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['Rashid', 'Mohammed', 'Tariq', 'Khalid']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filter</a:t>
            </a:r>
            <a:r>
              <a:rPr lang="en-US" sz="2000" dirty="0"/>
              <a:t> function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38B9-37A3-426D-8961-A6D1BCBDC874}"/>
              </a:ext>
            </a:extLst>
          </p:cNvPr>
          <p:cNvSpPr txBox="1"/>
          <p:nvPr/>
        </p:nvSpPr>
        <p:spPr>
          <a:xfrm>
            <a:off x="221600" y="3712515"/>
            <a:ext cx="2329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Filter out empty strings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61B85-7BEC-4BE0-91DD-31331F5E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84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90800" y="2927685"/>
            <a:ext cx="9460832" cy="19389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x &gt;=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 =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tuple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(result)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(5, 22, 0, 58, 13, 15)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filter</a:t>
            </a:r>
            <a:r>
              <a:rPr lang="en-US" sz="2000" dirty="0"/>
              <a:t> function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E38B9-37A3-426D-8961-A6D1BCBDC874}"/>
              </a:ext>
            </a:extLst>
          </p:cNvPr>
          <p:cNvSpPr txBox="1"/>
          <p:nvPr/>
        </p:nvSpPr>
        <p:spPr>
          <a:xfrm>
            <a:off x="221600" y="3712515"/>
            <a:ext cx="23170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Only values that are equal or larger than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B81B0-BED7-4F0C-9C46-E2D45716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660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346158" y="3296199"/>
            <a:ext cx="9460832" cy="286232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\x01\x02\x03\x04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'bytes'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\x01\x02\x03\x04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bytes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bytearray</a:t>
            </a:r>
            <a:r>
              <a:rPr lang="en-US" sz="2000" dirty="0"/>
              <a:t> function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D83C0-CFA3-4451-B946-03691C183950}"/>
              </a:ext>
            </a:extLst>
          </p:cNvPr>
          <p:cNvSpPr txBox="1"/>
          <p:nvPr/>
        </p:nvSpPr>
        <p:spPr>
          <a:xfrm>
            <a:off x="1724526" y="25041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bytes</a:t>
            </a:r>
            <a:r>
              <a:rPr lang="en-US" dirty="0"/>
              <a:t> returns an object of type </a:t>
            </a:r>
            <a:r>
              <a:rPr lang="en-US" b="1" dirty="0"/>
              <a:t>bytes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bytearray</a:t>
            </a:r>
            <a:r>
              <a:rPr lang="en-US" dirty="0"/>
              <a:t> returns an object of type </a:t>
            </a:r>
            <a:r>
              <a:rPr lang="en-US" b="1" dirty="0" err="1"/>
              <a:t>bytearray</a:t>
            </a:r>
            <a:r>
              <a:rPr lang="en-US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FF5F8-778E-46A4-AA05-8C7F054C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2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346158" y="3296199"/>
            <a:ext cx="9460832" cy="28931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my_bytes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my_bytes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Error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'bytes'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support item assignment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my_bytearray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\x05\x02\x03\x04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bytes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bytearray</a:t>
            </a:r>
            <a:r>
              <a:rPr lang="en-US" sz="2000" dirty="0"/>
              <a:t> function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D83C0-CFA3-4451-B946-03691C183950}"/>
              </a:ext>
            </a:extLst>
          </p:cNvPr>
          <p:cNvSpPr txBox="1"/>
          <p:nvPr/>
        </p:nvSpPr>
        <p:spPr>
          <a:xfrm>
            <a:off x="1724525" y="2504132"/>
            <a:ext cx="8490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most significant difference between them is </a:t>
            </a:r>
            <a:r>
              <a:rPr lang="en-US" b="1" dirty="0"/>
              <a:t>bytes</a:t>
            </a:r>
            <a:r>
              <a:rPr lang="en-US" dirty="0"/>
              <a:t> returns an </a:t>
            </a:r>
            <a:r>
              <a:rPr lang="en-US" b="1" dirty="0"/>
              <a:t>immutable</a:t>
            </a:r>
            <a:r>
              <a:rPr lang="en-US" dirty="0"/>
              <a:t> object, whereas </a:t>
            </a:r>
            <a:r>
              <a:rPr lang="en-US" b="1" dirty="0" err="1"/>
              <a:t>bytearray</a:t>
            </a:r>
            <a:r>
              <a:rPr lang="en-US" dirty="0"/>
              <a:t> returns a </a:t>
            </a:r>
            <a:r>
              <a:rPr lang="en-US" b="1" dirty="0"/>
              <a:t>mutable</a:t>
            </a:r>
            <a:r>
              <a:rPr lang="en-US" dirty="0"/>
              <a:t> object.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EEC8-0EE6-4805-A187-C20C4145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114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346158" y="3296199"/>
            <a:ext cx="9460832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\x00\x00\x00\x00\x00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\x00\x00\x00\x00\x00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bytes </a:t>
            </a:r>
            <a:r>
              <a:rPr lang="en-US" sz="2000" dirty="0"/>
              <a:t>and</a:t>
            </a:r>
            <a:r>
              <a:rPr lang="en-US" sz="2000" b="1" dirty="0"/>
              <a:t> </a:t>
            </a:r>
            <a:r>
              <a:rPr lang="en-US" sz="2000" b="1" dirty="0" err="1"/>
              <a:t>bytearray</a:t>
            </a:r>
            <a:r>
              <a:rPr lang="en-US" sz="2000" dirty="0"/>
              <a:t> function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D83C0-CFA3-4451-B946-03691C183950}"/>
              </a:ext>
            </a:extLst>
          </p:cNvPr>
          <p:cNvSpPr txBox="1"/>
          <p:nvPr/>
        </p:nvSpPr>
        <p:spPr>
          <a:xfrm>
            <a:off x="1724525" y="2504132"/>
            <a:ext cx="8490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initialize </a:t>
            </a:r>
            <a:r>
              <a:rPr lang="en-US" b="1" dirty="0"/>
              <a:t>bytes</a:t>
            </a:r>
            <a:r>
              <a:rPr lang="en-US" dirty="0"/>
              <a:t> or </a:t>
            </a:r>
            <a:r>
              <a:rPr lang="en-US" b="1" dirty="0" err="1"/>
              <a:t>bytearray</a:t>
            </a:r>
            <a:r>
              <a:rPr lang="en-US" dirty="0"/>
              <a:t> objects to zero by passing the number of bytes you would like to have.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53074F-9BA6-4121-B474-0CF5941108B8}"/>
              </a:ext>
            </a:extLst>
          </p:cNvPr>
          <p:cNvSpPr txBox="1"/>
          <p:nvPr/>
        </p:nvSpPr>
        <p:spPr>
          <a:xfrm>
            <a:off x="1724524" y="4561532"/>
            <a:ext cx="849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pass a string to convert into bytes-like object.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04CDE13B-814E-4409-9ED9-81BAC1B6C4FA}"/>
              </a:ext>
            </a:extLst>
          </p:cNvPr>
          <p:cNvSpPr txBox="1"/>
          <p:nvPr/>
        </p:nvSpPr>
        <p:spPr>
          <a:xfrm>
            <a:off x="2346158" y="5118979"/>
            <a:ext cx="9460832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bytearray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0114-C4D9-496F-B74A-D0BEB81B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0350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Functions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346158" y="3296199"/>
            <a:ext cx="9460832" cy="206210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e-DE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de-DE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de-DE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e-DE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Built-in functions: </a:t>
            </a:r>
            <a:r>
              <a:rPr lang="en-US" sz="2000" b="1" dirty="0"/>
              <a:t>abs </a:t>
            </a:r>
            <a:r>
              <a:rPr lang="en-US" sz="2000" dirty="0"/>
              <a:t>function (cont.)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D83C0-CFA3-4451-B946-03691C183950}"/>
              </a:ext>
            </a:extLst>
          </p:cNvPr>
          <p:cNvSpPr txBox="1"/>
          <p:nvPr/>
        </p:nvSpPr>
        <p:spPr>
          <a:xfrm>
            <a:off x="1724525" y="2504132"/>
            <a:ext cx="849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Returns the absolute value of the passed argument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B895CA-2D99-479E-890C-10CCFDB2E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070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Numbers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005264" y="2578315"/>
            <a:ext cx="9460832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(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Comparing floats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B4536-5590-4A2A-8B9D-0F891EA88AB0}"/>
              </a:ext>
            </a:extLst>
          </p:cNvPr>
          <p:cNvSpPr txBox="1"/>
          <p:nvPr/>
        </p:nvSpPr>
        <p:spPr>
          <a:xfrm>
            <a:off x="1977190" y="418680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4800" dirty="0"/>
              <a:t> Why?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97A68-98A2-4100-B9D9-721DAC3D8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65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Comparing floats 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The reason is </a:t>
            </a:r>
            <a:r>
              <a:rPr lang="en-US" dirty="0">
                <a:hlinkClick r:id="rId2"/>
              </a:rPr>
              <a:t>IEEE 754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Essentially, there are limitations in representing some floating-point numbers</a:t>
            </a:r>
            <a:endParaRPr lang="en-US" sz="2000" dirty="0"/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05001" y="3428893"/>
            <a:ext cx="9460832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0.30000000000000004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5.551115123125783e-17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D9587E-8A31-4478-AFCF-5ACF17187761}"/>
              </a:ext>
            </a:extLst>
          </p:cNvPr>
          <p:cNvSpPr txBox="1"/>
          <p:nvPr/>
        </p:nvSpPr>
        <p:spPr>
          <a:xfrm>
            <a:off x="1423736" y="4745612"/>
            <a:ext cx="8510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further read on why this happens, you can visit </a:t>
            </a:r>
            <a:r>
              <a:rPr lang="en-US" dirty="0">
                <a:hlinkClick r:id="rId3"/>
              </a:rPr>
              <a:t>0.30000000000000004.com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Let’s discuss how we can deal with it in Python.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5F6757F-1168-426F-B4B8-8A890811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0236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Comparing floats 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We can overcome this by implementing a function </a:t>
            </a:r>
            <a:r>
              <a:rPr lang="en-US" dirty="0" err="1"/>
              <a:t>is_equal_float</a:t>
            </a:r>
            <a:endParaRPr lang="en-US" sz="2000" dirty="0"/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105527" y="3160276"/>
            <a:ext cx="9460832" cy="286232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is_equal_float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EPSILON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1e-2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- b) &lt;= EPSILON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is_equal_float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(a, b)) 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is_equal_float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b))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is_equal_float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0.309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b))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is_equal_float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b))  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False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352AA3-FA25-4C68-93A4-6661FE84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518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Comparing floats 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We can also use the decimal module provided by Python</a:t>
            </a:r>
            <a:endParaRPr lang="en-US" sz="2000" dirty="0"/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41095" y="3160276"/>
            <a:ext cx="9625264" cy="147732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decimal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Decimal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'0.2'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'0.1'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'0.3'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'0.1'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'0.1'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'0.1'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Decimal(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'0.3'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DCD84-E774-4153-8EA6-94C3A8430592}"/>
              </a:ext>
            </a:extLst>
          </p:cNvPr>
          <p:cNvSpPr txBox="1"/>
          <p:nvPr/>
        </p:nvSpPr>
        <p:spPr>
          <a:xfrm>
            <a:off x="2017294" y="5013824"/>
            <a:ext cx="8470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decimal module is recommended for accounting applications that deal a lot with numbers and have “strict equality invariants.”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316A2-A6A8-46FA-9BC5-66543C4DD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41436-68FF-4AFC-980F-986EDCF90545}"/>
              </a:ext>
            </a:extLst>
          </p:cNvPr>
          <p:cNvSpPr txBox="1"/>
          <p:nvPr/>
        </p:nvSpPr>
        <p:spPr>
          <a:xfrm>
            <a:off x="693821" y="14797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Launch the downloaded file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AA2AA9-36CC-484E-9EC9-5E2B7DAE7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68" y="1208411"/>
            <a:ext cx="6392780" cy="5234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64ABB1-3AA3-4CAF-9848-966D69A3D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969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count</a:t>
            </a:r>
            <a:r>
              <a:rPr lang="en-US" sz="2000" dirty="0"/>
              <a:t> 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Counts the occurrences of the specified character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It can take optional start and end index.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01253" y="3499712"/>
            <a:ext cx="9625264" cy="147732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DF4EE-DEF7-4673-B376-0BE86BDC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37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encode</a:t>
            </a:r>
            <a:r>
              <a:rPr lang="en-US" sz="2000" dirty="0"/>
              <a:t> 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Converts the string into the specified encoding.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It returns an object of type “bytes”.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01253" y="3499712"/>
            <a:ext cx="9625264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UTF-8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'bytes'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"UTF-16LE"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\x00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864D5-111A-4974-BC72-A0D5D521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36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 err="1"/>
              <a:t>startswith</a:t>
            </a:r>
            <a:r>
              <a:rPr lang="en-US" sz="2000" b="1" dirty="0"/>
              <a:t>/</a:t>
            </a:r>
            <a:r>
              <a:rPr lang="en-US" sz="2000" b="1" dirty="0" err="1"/>
              <a:t>endswith</a:t>
            </a:r>
            <a:r>
              <a:rPr lang="en-US" sz="2000" dirty="0"/>
              <a:t> methods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45369" y="2629428"/>
            <a:ext cx="9625264" cy="34163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my_string.startswith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my_string.startswith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my_string.startswith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my_string.endswith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my_string.endswith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7EAAE4-E919-4FEE-ACEA-7C3746B36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904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 err="1"/>
              <a:t>startswith</a:t>
            </a:r>
            <a:r>
              <a:rPr lang="en-US" sz="2000" b="1" dirty="0"/>
              <a:t>/</a:t>
            </a:r>
            <a:r>
              <a:rPr lang="en-US" sz="2000" b="1" dirty="0" err="1"/>
              <a:t>endswith</a:t>
            </a:r>
            <a:r>
              <a:rPr lang="en-US" sz="2000" dirty="0"/>
              <a:t> methods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45369" y="2629428"/>
            <a:ext cx="9625264" cy="258532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my_string.startswith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my_string.startswith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my_string.endswith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my_string.endswith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05C87-3D68-47EF-998E-E99B5188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5439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find/</a:t>
            </a:r>
            <a:r>
              <a:rPr lang="en-US" sz="2000" b="1" dirty="0" err="1"/>
              <a:t>rfind</a:t>
            </a:r>
            <a:r>
              <a:rPr lang="en-US" sz="2000" dirty="0"/>
              <a:t> methods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45369" y="2629428"/>
            <a:ext cx="9625264" cy="313932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my_string.find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my_string.rfind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39D2FD-FCD4-46BF-A7E5-84F85E7F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435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find/</a:t>
            </a:r>
            <a:r>
              <a:rPr lang="en-US" sz="2000" b="1" dirty="0" err="1"/>
              <a:t>rfind</a:t>
            </a:r>
            <a:r>
              <a:rPr lang="en-US" sz="2000" dirty="0"/>
              <a:t> methods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45369" y="2629428"/>
            <a:ext cx="9625264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my_string.find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my_string.find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'x'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If not found returns -1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4A6E1F-6469-4C83-B904-CC695831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1988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index/</a:t>
            </a:r>
            <a:r>
              <a:rPr lang="en-US" sz="2000" b="1" dirty="0" err="1"/>
              <a:t>rindex</a:t>
            </a:r>
            <a:r>
              <a:rPr lang="en-US" sz="2000" dirty="0"/>
              <a:t> methods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Behaves similarly to </a:t>
            </a:r>
            <a:r>
              <a:rPr lang="en-US" sz="2000" b="1" dirty="0"/>
              <a:t>find</a:t>
            </a:r>
            <a:r>
              <a:rPr lang="en-US" sz="2000" dirty="0"/>
              <a:t> / </a:t>
            </a:r>
            <a:r>
              <a:rPr lang="en-US" sz="2000" b="1" dirty="0" err="1"/>
              <a:t>rfind</a:t>
            </a:r>
            <a:r>
              <a:rPr lang="en-US" sz="2000" dirty="0"/>
              <a:t> but throws an exception if the substring is not found.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index</a:t>
            </a:r>
            <a:r>
              <a:rPr lang="en-US" sz="2000" dirty="0"/>
              <a:t> is available to strings, tuples, and lists while </a:t>
            </a:r>
            <a:r>
              <a:rPr lang="en-US" sz="2000" b="1" dirty="0"/>
              <a:t>find</a:t>
            </a:r>
            <a:r>
              <a:rPr lang="en-US" sz="2000" dirty="0"/>
              <a:t> is only available to strings.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05001" y="3153946"/>
            <a:ext cx="9625264" cy="258532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my_string.rindex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substring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681DD-66F9-4F42-8065-FC1BAD8328E8}"/>
              </a:ext>
            </a:extLst>
          </p:cNvPr>
          <p:cNvSpPr txBox="1"/>
          <p:nvPr/>
        </p:nvSpPr>
        <p:spPr>
          <a:xfrm>
            <a:off x="2646947" y="5919266"/>
            <a:ext cx="8819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use specify the start and end for the second and third argument.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7E163-578C-4EBD-BAC8-71683B49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836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lower/upper/</a:t>
            </a:r>
            <a:r>
              <a:rPr lang="en-US" sz="2000" b="1" dirty="0" err="1"/>
              <a:t>swapcase</a:t>
            </a:r>
            <a:r>
              <a:rPr lang="en-US" sz="2000" dirty="0"/>
              <a:t> methods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05001" y="3153946"/>
            <a:ext cx="9625264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my_string.lower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my_string.swapcase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tHERE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96DCE-9ACC-4A77-B527-417AF88A0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990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92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strip/</a:t>
            </a:r>
            <a:r>
              <a:rPr lang="en-US" sz="2000" b="1" dirty="0" err="1"/>
              <a:t>rstrip</a:t>
            </a:r>
            <a:r>
              <a:rPr lang="en-US" sz="2000" b="1" dirty="0"/>
              <a:t>/</a:t>
            </a:r>
            <a:r>
              <a:rPr lang="en-US" sz="2000" b="1" dirty="0" err="1"/>
              <a:t>lstrip</a:t>
            </a:r>
            <a:r>
              <a:rPr lang="en-US" sz="2000" dirty="0"/>
              <a:t> methods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Removes white spaces by default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05001" y="3153946"/>
            <a:ext cx="9625264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     Hello There!       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     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my_string.lstrip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       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85EBF-60C2-4D59-BA72-1F0D4C4E4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689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strip/</a:t>
            </a:r>
            <a:r>
              <a:rPr lang="en-US" sz="2000" b="1" dirty="0" err="1"/>
              <a:t>rstrip</a:t>
            </a:r>
            <a:r>
              <a:rPr lang="en-US" sz="2000" b="1" dirty="0"/>
              <a:t>/</a:t>
            </a:r>
            <a:r>
              <a:rPr lang="en-US" sz="2000" b="1" dirty="0" err="1"/>
              <a:t>lstrip</a:t>
            </a:r>
            <a:r>
              <a:rPr lang="en-US" sz="2000" dirty="0"/>
              <a:t> methods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9" y="2760915"/>
            <a:ext cx="9625264" cy="313932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".........Hello There!**********"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'.........Hello There!**********'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'.........Hello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There!**********'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).strip(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my_string.lstrip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rstrip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A163F3-E964-4E00-B21D-25A7F4427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0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29F62A-4F4F-4709-BF20-D081986A5D65}"/>
              </a:ext>
            </a:extLst>
          </p:cNvPr>
          <p:cNvSpPr txBox="1"/>
          <p:nvPr/>
        </p:nvSpPr>
        <p:spPr>
          <a:xfrm>
            <a:off x="745958" y="15478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Selecting options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108CF2-09B3-49EA-884A-D9D40EF1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86" y="1187282"/>
            <a:ext cx="6388428" cy="5197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5AF7CE-FA82-4491-8B0D-8EE36CA74A8F}"/>
              </a:ext>
            </a:extLst>
          </p:cNvPr>
          <p:cNvSpPr/>
          <p:nvPr/>
        </p:nvSpPr>
        <p:spPr>
          <a:xfrm>
            <a:off x="4343399" y="3501189"/>
            <a:ext cx="4383505" cy="54142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B4963E-BD00-4463-BCE6-B4738284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7628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split </a:t>
            </a:r>
            <a:r>
              <a:rPr lang="en-US" sz="2000" dirty="0"/>
              <a:t>method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9" y="2760915"/>
            <a:ext cx="9625264" cy="286232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'There!'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 Python is so powerful!"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'There!'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'powerful!'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E46EE-87E1-4342-8F5E-278ED74C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363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split </a:t>
            </a:r>
            <a:r>
              <a:rPr lang="en-US" sz="2000" dirty="0"/>
              <a:t>method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9" y="2760915"/>
            <a:ext cx="9625264" cy="147732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 Python is so powerful!   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'There!'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'powerful!'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my_string.split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'There!'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'Python'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'is'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'so'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'powerful!'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FBA30-E81C-4FAB-9DB6-7CDB5FB1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7606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replace </a:t>
            </a:r>
            <a:r>
              <a:rPr lang="en-US" sz="2000" dirty="0"/>
              <a:t>method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9" y="2760915"/>
            <a:ext cx="9625264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'H3llo Th3r3!'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'H311o Th3r3!'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"There"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"World"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World!'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32410A-9C56-426C-91A3-D73FCC1A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8522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92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 err="1"/>
              <a:t>maketrans</a:t>
            </a:r>
            <a:r>
              <a:rPr lang="en-US" sz="2000" b="1" dirty="0"/>
              <a:t> / translate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You can “translate” or “map” letters/characters so that they get replaced by others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84948" y="3176166"/>
            <a:ext cx="9625264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).replace(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'H3ll0 7h3r3!'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my_string.maketrans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eloT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"3107"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my_string.translate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'H3110 7h3r3!'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3B76F-86EF-4413-9864-56BA3FDF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5405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921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join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Joins an iterable of strings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84948" y="3176166"/>
            <a:ext cx="9625264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words = 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"likes"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.join(words)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KhalidlikesPython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.join(words)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 likes Python'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','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.join(words)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Khalid,likes,Python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EF3CA-36FC-4BD5-9C51-1FBA6BB6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4999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format </a:t>
            </a:r>
            <a:r>
              <a:rPr lang="en-US" sz="2000" dirty="0"/>
              <a:t>method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32811" y="2726987"/>
            <a:ext cx="9625264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Khalid! You probably like Python and Formatting'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68D23-0BF8-4CEA-871B-4BE67EC8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740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format </a:t>
            </a:r>
            <a:r>
              <a:rPr lang="en-US" sz="2000" dirty="0"/>
              <a:t>method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32811" y="2726987"/>
            <a:ext cx="9625264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Khalid! You probably like Python and Formatting'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F2A126FA-5F52-4B8A-8B89-58C033C2FE5A}"/>
              </a:ext>
            </a:extLst>
          </p:cNvPr>
          <p:cNvSpPr txBox="1"/>
          <p:nvPr/>
        </p:nvSpPr>
        <p:spPr>
          <a:xfrm>
            <a:off x="1832811" y="3990302"/>
            <a:ext cx="9625264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{2}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Khalid! You probably like Formatting and Python'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B3D65E-22F4-4F22-A684-E59655C4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58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Strings methods: </a:t>
            </a:r>
            <a:r>
              <a:rPr lang="en-US" sz="2000" b="1" dirty="0"/>
              <a:t>format </a:t>
            </a:r>
            <a:r>
              <a:rPr lang="en-US" sz="2000" dirty="0"/>
              <a:t>method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32811" y="2726987"/>
            <a:ext cx="9625264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{name}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{item1}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{item2}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Khalid! You probably like Python and Formatting'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E5522091-CBA8-4FA6-A1FA-55D354A2F2B1}"/>
              </a:ext>
            </a:extLst>
          </p:cNvPr>
          <p:cNvSpPr txBox="1"/>
          <p:nvPr/>
        </p:nvSpPr>
        <p:spPr>
          <a:xfrm>
            <a:off x="1832811" y="4230934"/>
            <a:ext cx="9625264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{name}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Khalid! You probably like Python and Formatting'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47B589-1C55-488A-9756-F7852F08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2010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f-strings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32810" y="2726987"/>
            <a:ext cx="9986209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 Khalid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E5522091-CBA8-4FA6-A1FA-55D354A2F2B1}"/>
              </a:ext>
            </a:extLst>
          </p:cNvPr>
          <p:cNvSpPr txBox="1"/>
          <p:nvPr/>
        </p:nvSpPr>
        <p:spPr>
          <a:xfrm>
            <a:off x="1832811" y="4230934"/>
            <a:ext cx="9986210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name, items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"Formatting"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 You probably like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items[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items[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 Khalid! You probably like Python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Formatting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A0C30-5407-4EE9-8078-3D7B96069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565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f-strings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56873" y="2666829"/>
            <a:ext cx="9986209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print_info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{0:8}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{1:8}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.format(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"Phone"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name, phone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info.items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:8}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:8d}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 for decimal.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 = {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print_info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(info)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BAB125CE-0694-454C-BA15-A4141D4BB5E1}"/>
              </a:ext>
            </a:extLst>
          </p:cNvPr>
          <p:cNvSpPr txBox="1"/>
          <p:nvPr/>
        </p:nvSpPr>
        <p:spPr>
          <a:xfrm>
            <a:off x="1856873" y="5283691"/>
            <a:ext cx="9986209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    - Phone   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   - 90909090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 - 91919191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Tariq    - 92929292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F7AC6-8F33-45DA-B237-E0C17CB3ACB2}"/>
              </a:ext>
            </a:extLst>
          </p:cNvPr>
          <p:cNvSpPr txBox="1"/>
          <p:nvPr/>
        </p:nvSpPr>
        <p:spPr>
          <a:xfrm>
            <a:off x="934452" y="5699189"/>
            <a:ext cx="878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6D51D-E193-4F2F-AC34-35014AD5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5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343E0-4D9A-48A9-BDA1-F71DD5E3C6B6}"/>
              </a:ext>
            </a:extLst>
          </p:cNvPr>
          <p:cNvSpPr txBox="1"/>
          <p:nvPr/>
        </p:nvSpPr>
        <p:spPr>
          <a:xfrm>
            <a:off x="866274" y="1459650"/>
            <a:ext cx="2149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Starting </a:t>
            </a:r>
            <a:r>
              <a:rPr lang="en-US" dirty="0" err="1"/>
              <a:t>VSCode</a:t>
            </a:r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57168E8-B466-44D6-80A1-172829EE3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674" y="1072608"/>
            <a:ext cx="7214691" cy="54160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BCA6F-8484-4BDE-B00A-5051BB6E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0257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0293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f-strings (cont.)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64134"/>
            <a:ext cx="9986209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khalid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name.upper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likes the number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 likes the number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9689D-0058-43EE-86EF-0665664F0B80}"/>
              </a:ext>
            </a:extLst>
          </p:cNvPr>
          <p:cNvSpPr txBox="1"/>
          <p:nvPr/>
        </p:nvSpPr>
        <p:spPr>
          <a:xfrm>
            <a:off x="1921041" y="5369913"/>
            <a:ext cx="3765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find more on f-strings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5A378-2F2A-4D24-B7B1-298B632F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3587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Old Way of formatting strings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You can use the % operator to indicate the location where the string/value should be placed.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This is called </a:t>
            </a:r>
            <a:r>
              <a:rPr lang="en-US" sz="2000" b="1" dirty="0"/>
              <a:t>string interpolation</a:t>
            </a:r>
            <a:r>
              <a:rPr lang="en-US" sz="2000" dirty="0"/>
              <a:t>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8" y="3853249"/>
            <a:ext cx="9986209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likes the number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 likes the number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FEA47-0903-454E-9675-9A64AA89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480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The Old Way of formatting strings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You can use the % operator to indicate the location where the string/value should be placed.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This is called </a:t>
            </a:r>
            <a:r>
              <a:rPr lang="en-US" sz="2000" b="1" dirty="0"/>
              <a:t>string interpolation</a:t>
            </a:r>
            <a:r>
              <a:rPr lang="en-US" sz="2000" dirty="0"/>
              <a:t>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96978" y="3853249"/>
            <a:ext cx="9986209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likes the number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% 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 likes the number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61B27-BFB6-480E-A0EC-F42BF041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579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Strings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Other string functions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For an extended list of string methods, you can visit </a:t>
            </a:r>
            <a:r>
              <a:rPr lang="en-US" sz="2000" dirty="0">
                <a:hlinkClick r:id="rId2"/>
              </a:rPr>
              <a:t>Python page documentation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also get help interactively through Python’s interactive shell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2041357" y="3535107"/>
            <a:ext cx="9986209" cy="32316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my_string.capitalize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my_string.ljust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my_string.casefold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  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my_string.lower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my_string.find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      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my_string.format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     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my_string.rfind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my_string.replace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replace(old, new,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/) method of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builtins.str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instance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Return a copy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occurrences of substring old replaced by new.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count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Maximum number of occurrences to replace.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(the default value) means replace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occurrences.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If the optional argument count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given, only the first count occurrences are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replaced.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FDD04-6A6C-4285-8B82-2914801A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628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append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Appends/adds the item to the end of the list.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l.append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l.append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there'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2843F-D8B9-4D94-AAE7-8BA204E7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43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insert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Insert the item at index.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l.insert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l.insert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44487B-9502-4E66-8551-278F730F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53969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extend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Appends the items of an iterable to the end of the list.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317009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l.extend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l.extend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l.extend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8F222-7A8F-43F8-87EE-115196347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391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count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Counts the occurrences of an item in a list.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34163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'p’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l.count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FABAB-1389-44D5-B5FA-7C1C57A8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77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index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Returns the index where the item can be found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338554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word.index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ValueError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BE27E8-52F5-4538-B355-619E878D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40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pop/remove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remove</a:t>
            </a:r>
            <a:r>
              <a:rPr lang="en-US" sz="2000" dirty="0"/>
              <a:t> removes the first occurrence of the value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pop</a:t>
            </a:r>
            <a:r>
              <a:rPr lang="en-US" sz="2000" dirty="0"/>
              <a:t> “pops” the item at the index and returns it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596188" y="3547138"/>
            <a:ext cx="9986209" cy="206210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word.remove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word.pop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AF29E-2FC5-4F20-8D64-4998C1C4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5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FF471A-4641-4C1D-A6AE-FDFEDE44E688}"/>
              </a:ext>
            </a:extLst>
          </p:cNvPr>
          <p:cNvSpPr txBox="1"/>
          <p:nvPr/>
        </p:nvSpPr>
        <p:spPr>
          <a:xfrm>
            <a:off x="525378" y="119896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Configuring VSCode</a:t>
            </a:r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67130-1EC8-4E83-AC42-9EA0CB655C93}"/>
              </a:ext>
            </a:extLst>
          </p:cNvPr>
          <p:cNvSpPr txBox="1"/>
          <p:nvPr/>
        </p:nvSpPr>
        <p:spPr>
          <a:xfrm>
            <a:off x="810125" y="1944924"/>
            <a:ext cx="3521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the extension window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B67C402-8D00-49B6-9DC7-CDBCD0513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92" y="1371418"/>
            <a:ext cx="6798650" cy="5111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300EAD-5928-4213-9DB8-9AE95E45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233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sort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Sorts the list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word.sort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word.sort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B614B6-93AA-4C2B-828E-9A637378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7953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reverse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Reverses the order of the list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word.reverse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word.reverse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BDCC1-2E5D-463C-893C-0AF519FB1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9454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copy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Creates a copy of the list.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But why don’t we use the assignment operator = instead of </a:t>
            </a:r>
            <a:r>
              <a:rPr lang="en-US" sz="2000" b="1" dirty="0"/>
              <a:t>copy</a:t>
            </a:r>
            <a:r>
              <a:rPr lang="en-US" sz="2000" dirty="0"/>
              <a:t>? Let’s talk about it..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611308"/>
            <a:ext cx="9986209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 =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word2.append(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F7333-A3E2-4842-B862-802D94655DF7}"/>
              </a:ext>
            </a:extLst>
          </p:cNvPr>
          <p:cNvSpPr txBox="1"/>
          <p:nvPr/>
        </p:nvSpPr>
        <p:spPr>
          <a:xfrm>
            <a:off x="2715126" y="6095326"/>
            <a:ext cx="8746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Although we have appended an ‘a’ to word2, word1 has also been affected.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is why you need to create a copy of the list in case you want two separate word lists.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FDF4F-6E6F-407E-9778-736E4B22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7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copy </a:t>
            </a:r>
            <a:r>
              <a:rPr lang="en-US" sz="2000" dirty="0"/>
              <a:t>method (cont.)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Creates a copy of the list.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611308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 = word1.copy()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word2.append(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D27AF-9A62-4116-ADB7-8E9A8588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0211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copy </a:t>
            </a:r>
            <a:r>
              <a:rPr lang="en-US" sz="2000" dirty="0"/>
              <a:t>method (cont.)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Creates a copy of the list.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611308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 = word1[:]                    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alternative to word1.copy()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word2.append(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DDA3D-0991-4B61-9F49-20A8143CF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4453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List methods: </a:t>
            </a:r>
            <a:r>
              <a:rPr lang="en-US" sz="2000" b="1" dirty="0"/>
              <a:t>clear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Clears the list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21041" y="3158118"/>
            <a:ext cx="9986209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word.clear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9A7B94-A23F-4873-AD38-9FAE18DA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4447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del</a:t>
            </a:r>
            <a:r>
              <a:rPr lang="en-US" sz="2000" dirty="0"/>
              <a:t> statement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deletes the binding/connection between the variable and its object.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use it to delete any object.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The difference between </a:t>
            </a:r>
            <a:r>
              <a:rPr lang="en-US" sz="2000" b="1" dirty="0"/>
              <a:t>del</a:t>
            </a:r>
            <a:r>
              <a:rPr lang="en-US" sz="2000" dirty="0"/>
              <a:t> and </a:t>
            </a:r>
            <a:r>
              <a:rPr lang="en-US" sz="2000" b="1" dirty="0"/>
              <a:t>pop</a:t>
            </a:r>
            <a:r>
              <a:rPr lang="en-US" sz="2000" dirty="0"/>
              <a:t> on elements is that </a:t>
            </a:r>
            <a:r>
              <a:rPr lang="en-US" sz="2000" b="1" dirty="0"/>
              <a:t>del</a:t>
            </a:r>
            <a:r>
              <a:rPr lang="en-US" sz="2000" dirty="0"/>
              <a:t> does not return the element after it has been deleted.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993231" y="4425443"/>
            <a:ext cx="9986209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word[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A2306-AC5B-493A-A1BC-3BA184F5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5191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del</a:t>
            </a:r>
            <a:r>
              <a:rPr lang="en-US" sz="2000" dirty="0"/>
              <a:t> statement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deletes the binding/connection between the variable and its object.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52863" y="3278432"/>
            <a:ext cx="9986209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 =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word2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word1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'word1'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4D1C6-9DE1-4995-8114-989D6183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2576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del</a:t>
            </a:r>
            <a:r>
              <a:rPr lang="en-US" sz="2000" dirty="0"/>
              <a:t> statement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deletes the binding/connection between the variable and its object.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use </a:t>
            </a:r>
            <a:r>
              <a:rPr lang="en-US" sz="2000" b="1" dirty="0"/>
              <a:t>del</a:t>
            </a:r>
            <a:r>
              <a:rPr lang="en-US" sz="2000" dirty="0"/>
              <a:t> when you have used a built-in function name as a variable name, and then you want to use that built-in function in your code.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4C76F92-6196-4614-A300-FBE2A3785538}"/>
              </a:ext>
            </a:extLst>
          </p:cNvPr>
          <p:cNvSpPr txBox="1"/>
          <p:nvPr/>
        </p:nvSpPr>
        <p:spPr>
          <a:xfrm>
            <a:off x="1840831" y="3827874"/>
            <a:ext cx="9986209" cy="280076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result = 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'letter'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value,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result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(value,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letter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callable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del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(value))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5C0D79-8BDE-46DD-9013-216448A69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8323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Stacks </a:t>
            </a:r>
            <a:r>
              <a:rPr lang="en-US" sz="2000" dirty="0"/>
              <a:t>&amp;</a:t>
            </a:r>
            <a:r>
              <a:rPr lang="en-US" sz="2000" b="1" dirty="0"/>
              <a:t> Queues</a:t>
            </a:r>
            <a:endParaRPr lang="en-US" sz="2000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Stack</a:t>
            </a:r>
            <a:r>
              <a:rPr lang="en-US" sz="2000" dirty="0"/>
              <a:t>: LIFO (Last In, First Out).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Queue</a:t>
            </a:r>
            <a:r>
              <a:rPr lang="en-US" sz="2000" dirty="0"/>
              <a:t>: FIFO (First In, First Out).</a:t>
            </a:r>
          </a:p>
        </p:txBody>
      </p:sp>
      <p:pic>
        <p:nvPicPr>
          <p:cNvPr id="4" name="Picture 3" descr="Text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37DB6828-AADD-467E-9D03-CFBF2360E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54" y="3778918"/>
            <a:ext cx="4981575" cy="2171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3149A-E0E7-42E3-83B1-8C6025D2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25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27939-84FC-41F5-9F75-36BBF456B453}"/>
              </a:ext>
            </a:extLst>
          </p:cNvPr>
          <p:cNvSpPr txBox="1"/>
          <p:nvPr/>
        </p:nvSpPr>
        <p:spPr>
          <a:xfrm>
            <a:off x="376990" y="1439597"/>
            <a:ext cx="3100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the Python extension and click on "install"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F7B803-F2D3-4CDD-8EC9-FBC23A833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23" y="1260497"/>
            <a:ext cx="7299157" cy="54906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38B13D-1E1A-4C74-B1C2-69F4A7AF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3017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Stacks using Lists</a:t>
            </a:r>
            <a:endParaRPr lang="en-US" sz="2000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Lists are can easily be used to work as a stack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2089483" y="3222285"/>
            <a:ext cx="9986209" cy="329320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stack = []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stack.append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"book1"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stack.append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"book2"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stack.append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"book3"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stack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'book1'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'book2'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'book3'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stack.pop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'book3'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stack.pop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'book2'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stack.append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"book4"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stack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'book1'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'book4'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533B48-9663-44CB-84D6-B12F025F2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96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Lists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Queues using Lists</a:t>
            </a:r>
            <a:endParaRPr lang="en-US" sz="2000" dirty="0"/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Traditional lists can also be used as queue, but they might not be efficient.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We can use </a:t>
            </a:r>
            <a:r>
              <a:rPr lang="en-US" sz="2000" dirty="0" err="1"/>
              <a:t>collections.deque</a:t>
            </a:r>
            <a:r>
              <a:rPr lang="en-US" sz="2000" dirty="0"/>
              <a:t> that has been designed for this purpose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2009273" y="3539118"/>
            <a:ext cx="9986209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collections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deque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queue = deque([])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"book1"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"book2"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"book3"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queue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deque([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'book1'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'book2'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'book3'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queue.popleft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'book1'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queue.popleft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'book2'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queue.append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"book4"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queue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deque([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'book3'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'book4'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E122-89CB-4846-A39D-08DA88B10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866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add/update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add</a:t>
            </a:r>
            <a:r>
              <a:rPr lang="en-US" sz="2000" dirty="0"/>
              <a:t> adds an item to the set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update</a:t>
            </a:r>
            <a:r>
              <a:rPr lang="en-US" sz="2000" dirty="0"/>
              <a:t> takes items of iterables and adds them to the set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61146" y="3783761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s.add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s.update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s.update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C9ACD8-2CA2-487A-8626-94E825B33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4014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discard/remove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discard</a:t>
            </a:r>
            <a:r>
              <a:rPr lang="en-US" sz="2000" dirty="0"/>
              <a:t> removes an item, and if the item is not present, it won’t return anything.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remove</a:t>
            </a:r>
            <a:r>
              <a:rPr lang="en-US" sz="2000" dirty="0"/>
              <a:t> removes an item, and if the item is not present, it will raise an error (</a:t>
            </a:r>
            <a:r>
              <a:rPr lang="en-US" sz="2000" dirty="0" err="1"/>
              <a:t>KeyError</a:t>
            </a:r>
            <a:r>
              <a:rPr lang="en-US" sz="2000" dirty="0"/>
              <a:t>).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49115" y="3723603"/>
            <a:ext cx="9986209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s.discard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s.discard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s.remove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s.remove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A2BE4-50F2-4B6D-B272-1FB6A51D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9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difference/</a:t>
            </a:r>
            <a:r>
              <a:rPr lang="en-US" sz="2000" b="1" dirty="0" err="1"/>
              <a:t>difference_update</a:t>
            </a:r>
            <a:r>
              <a:rPr lang="en-US" sz="2000" b="1" dirty="0"/>
              <a:t>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difference</a:t>
            </a:r>
            <a:r>
              <a:rPr lang="en-US" sz="2000" dirty="0"/>
              <a:t> returns the difference between two or more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difference_update</a:t>
            </a:r>
            <a:r>
              <a:rPr lang="en-US" sz="2000" dirty="0"/>
              <a:t> removes all shared items with other sets.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53126" y="3827877"/>
            <a:ext cx="9986209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s1.difference(s2)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s1 - s2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s1 - s2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s2.difference(s1)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s2 - s1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s2 - s1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Diagram, venn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DC1BD3-DA35-404E-A726-3D9EC80BF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0" y="1458040"/>
            <a:ext cx="3003540" cy="21900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2C872-3F40-45B9-B50C-5724B90F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9933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difference/</a:t>
            </a:r>
            <a:r>
              <a:rPr lang="en-US" sz="2000" b="1" dirty="0" err="1"/>
              <a:t>difference_update</a:t>
            </a:r>
            <a:r>
              <a:rPr lang="en-US" sz="2000" b="1" dirty="0"/>
              <a:t> </a:t>
            </a:r>
            <a:r>
              <a:rPr lang="en-US" sz="2000" dirty="0"/>
              <a:t>methods (cont.)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difference</a:t>
            </a:r>
            <a:r>
              <a:rPr lang="en-US" sz="2000" dirty="0"/>
              <a:t> returns the difference between two or more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difference_update</a:t>
            </a:r>
            <a:r>
              <a:rPr lang="en-US" sz="2000" dirty="0"/>
              <a:t> removes all shared items with other sets.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53126" y="3827877"/>
            <a:ext cx="9986209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s1.difference(s2, 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s2.difference(s1, 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s3.difference(s1, s2)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Diagram, venn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DC1BD3-DA35-404E-A726-3D9EC80BF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0" y="1458040"/>
            <a:ext cx="3003540" cy="2190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80FACC-D87B-4409-98CE-7EDCB8FF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167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104343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difference/</a:t>
            </a:r>
            <a:r>
              <a:rPr lang="en-US" sz="2000" b="1" dirty="0" err="1"/>
              <a:t>difference_update</a:t>
            </a:r>
            <a:r>
              <a:rPr lang="en-US" sz="2000" b="1" dirty="0"/>
              <a:t> </a:t>
            </a:r>
            <a:r>
              <a:rPr lang="en-US" sz="2000" dirty="0"/>
              <a:t>methods (cont.)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difference</a:t>
            </a:r>
            <a:r>
              <a:rPr lang="en-US" sz="2000" dirty="0"/>
              <a:t> returns the difference between two or more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difference_update</a:t>
            </a:r>
            <a:r>
              <a:rPr lang="en-US" sz="2000" dirty="0"/>
              <a:t> removes all shared items with other sets.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53126" y="3827877"/>
            <a:ext cx="9986209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s2.difference_update(s1, 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Diagram, venn 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C1DC1BD3-DA35-404E-A726-3D9EC80BF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60" y="1458040"/>
            <a:ext cx="3003540" cy="21900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10DCF7-77DA-46F6-B0C5-FC9D1F79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570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7888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intersection/</a:t>
            </a:r>
            <a:r>
              <a:rPr lang="en-US" sz="2000" b="1" dirty="0" err="1"/>
              <a:t>intersection_update</a:t>
            </a:r>
            <a:r>
              <a:rPr lang="en-US" sz="2000" b="1" dirty="0"/>
              <a:t> </a:t>
            </a:r>
            <a:r>
              <a:rPr lang="en-US" sz="2000" dirty="0"/>
              <a:t>methods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intersection</a:t>
            </a:r>
            <a:r>
              <a:rPr lang="en-US" sz="2000" dirty="0"/>
              <a:t> returns the intersection of the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intersection_update</a:t>
            </a:r>
            <a:r>
              <a:rPr lang="en-US" sz="2000" dirty="0"/>
              <a:t> updates the set with value of the intersection between the current set and other sets..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49116" y="3904077"/>
            <a:ext cx="9986209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s1.intersection(s2)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&amp; s2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s1.intersection(s3)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&amp; s3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E524403-3EF3-4790-9781-BE865E4A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39" y="1376827"/>
            <a:ext cx="3298339" cy="240387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177860-98AA-4D49-A5E3-0886D1CDA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52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7888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intersection/</a:t>
            </a:r>
            <a:r>
              <a:rPr lang="en-US" sz="2000" b="1" dirty="0" err="1"/>
              <a:t>intersection_update</a:t>
            </a:r>
            <a:r>
              <a:rPr lang="en-US" sz="2000" b="1" dirty="0"/>
              <a:t> </a:t>
            </a:r>
            <a:r>
              <a:rPr lang="en-US" sz="2000" dirty="0"/>
              <a:t>methods (cont.)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intersection</a:t>
            </a:r>
            <a:r>
              <a:rPr lang="en-US" sz="2000" dirty="0"/>
              <a:t> returns the intersection of the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intersection_update</a:t>
            </a:r>
            <a:r>
              <a:rPr lang="en-US" sz="2000" dirty="0"/>
              <a:t> updates the set with value of the intersection between the current set and other sets..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4196845"/>
            <a:ext cx="998620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&amp; s2 &amp; s3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s1.intersection_update(s2, 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FE524403-3EF3-4790-9781-BE865E4AF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39" y="1376827"/>
            <a:ext cx="3298339" cy="240387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78996-2658-45F7-888B-21D38AB0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721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995632" y="1958286"/>
            <a:ext cx="6788800" cy="1037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union </a:t>
            </a:r>
            <a:r>
              <a:rPr lang="en-US" sz="2000" dirty="0"/>
              <a:t>method</a:t>
            </a: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union</a:t>
            </a:r>
            <a:r>
              <a:rPr lang="en-US" sz="2000" dirty="0"/>
              <a:t> return the union of sets as a new set.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748590" y="4052466"/>
            <a:ext cx="9986209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s1.union(s2)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s1 | s2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| s2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s1.union(s2, s3)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s1 | s2 | s3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| s2 | s3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CA46966A-1266-4948-B303-F1438C6A4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26" y="1138041"/>
            <a:ext cx="3635828" cy="26511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577B1-4C14-4C2E-BF95-2094DCA8A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8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A5366-2CC0-417F-8E38-F5B3BF6C5FD8}"/>
              </a:ext>
            </a:extLst>
          </p:cNvPr>
          <p:cNvSpPr txBox="1"/>
          <p:nvPr/>
        </p:nvSpPr>
        <p:spPr>
          <a:xfrm>
            <a:off x="1187823" y="1134035"/>
            <a:ext cx="4415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Whoami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8EB2B-0B2F-4819-BC0E-5646F348B5B9}"/>
              </a:ext>
            </a:extLst>
          </p:cNvPr>
          <p:cNvSpPr txBox="1"/>
          <p:nvPr/>
        </p:nvSpPr>
        <p:spPr>
          <a:xfrm>
            <a:off x="2198711" y="1994074"/>
            <a:ext cx="8280408" cy="4457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Yousuf </a:t>
            </a:r>
            <a:r>
              <a:rPr lang="en-US" sz="2400" dirty="0" err="1"/>
              <a:t>Alhajri</a:t>
            </a:r>
            <a:r>
              <a:rPr lang="en-US" sz="2400" dirty="0"/>
              <a:t> (</a:t>
            </a:r>
            <a:r>
              <a:rPr lang="en-US" sz="2400" dirty="0">
                <a:hlinkClick r:id="rId3"/>
              </a:rPr>
              <a:t>@D4rkness_14</a:t>
            </a:r>
            <a:r>
              <a:rPr lang="en-US" sz="2400" dirty="0"/>
              <a:t>)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A cyber security enthusiast and a programmer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Certifications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OSCP</a:t>
            </a:r>
            <a:r>
              <a:rPr lang="en-US" sz="2400" dirty="0"/>
              <a:t>  (</a:t>
            </a:r>
            <a:r>
              <a:rPr lang="en-US" sz="2400" i="1" dirty="0"/>
              <a:t>Offensive Security Certified Professional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OSWE</a:t>
            </a:r>
            <a:r>
              <a:rPr lang="en-US" sz="2400" dirty="0"/>
              <a:t> (</a:t>
            </a:r>
            <a:r>
              <a:rPr lang="en-US" sz="2400" i="1" dirty="0"/>
              <a:t>Offensive Security Web Expert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OSEP</a:t>
            </a:r>
            <a:r>
              <a:rPr lang="en-US" sz="2400" dirty="0"/>
              <a:t>  (</a:t>
            </a:r>
            <a:r>
              <a:rPr lang="en-US" sz="2400" i="1" dirty="0"/>
              <a:t>Offensive Security Experienced Penetration Tester</a:t>
            </a:r>
            <a:r>
              <a:rPr lang="en-US" sz="2400" dirty="0"/>
              <a:t>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OSED</a:t>
            </a:r>
            <a:r>
              <a:rPr lang="en-US" sz="2400" dirty="0"/>
              <a:t>  (</a:t>
            </a:r>
            <a:r>
              <a:rPr lang="en-US" sz="2400" i="1" dirty="0"/>
              <a:t>Offensive Security Exploit Developer)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/>
              <a:t>OSCE3</a:t>
            </a:r>
            <a:r>
              <a:rPr lang="en-US" sz="2400" dirty="0"/>
              <a:t> (</a:t>
            </a:r>
            <a:r>
              <a:rPr lang="en-US" sz="2400" i="1" dirty="0"/>
              <a:t>Offensive Security Certified Expert 3</a:t>
            </a:r>
            <a:r>
              <a:rPr lang="en-US" sz="2400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04A6D-2A2B-4EC0-9DFC-6798DA7EC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3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0DE627-64A2-4BB6-8088-DD22E07B1E77}"/>
              </a:ext>
            </a:extLst>
          </p:cNvPr>
          <p:cNvSpPr txBox="1"/>
          <p:nvPr/>
        </p:nvSpPr>
        <p:spPr>
          <a:xfrm>
            <a:off x="284748" y="1369277"/>
            <a:ext cx="3665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installed, click on the installed extension and click on "Select Python Interpreter".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90428AF-4FCA-4216-9C27-CB329FF03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001" y="1207168"/>
            <a:ext cx="7153345" cy="56012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5B78A-27DB-41E0-B5C8-97E562D9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0821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6640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</a:t>
            </a:r>
            <a:r>
              <a:rPr lang="en-US" sz="2000" b="1" dirty="0" err="1"/>
              <a:t>symmetric_difference</a:t>
            </a:r>
            <a:r>
              <a:rPr lang="en-US" sz="2000" b="1" dirty="0"/>
              <a:t> / </a:t>
            </a:r>
            <a:r>
              <a:rPr lang="en-US" sz="2000" b="1" dirty="0" err="1"/>
              <a:t>symmetric_difference_update</a:t>
            </a:r>
            <a:r>
              <a:rPr lang="en-US" sz="2000" b="1" dirty="0"/>
              <a:t> </a:t>
            </a:r>
            <a:r>
              <a:rPr lang="en-US" sz="2000" dirty="0"/>
              <a:t>methods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symmetric_difference</a:t>
            </a:r>
            <a:r>
              <a:rPr lang="en-US" sz="2000" dirty="0"/>
              <a:t> returns the symmetric difference between two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symmetric_difference_update</a:t>
            </a:r>
            <a:r>
              <a:rPr lang="en-US" sz="2000" dirty="0"/>
              <a:t> updates the set to the value of the symmetric difference of itself and another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4134910"/>
            <a:ext cx="9986209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s1.symmetric_difference(s2)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s1 ^ s2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^ s2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s1.symmetric_difference(s3)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s2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^ s3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A picture containing text, clip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2ECA2FF-36DC-4FC2-B5B9-9C9F25D2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26" y="1426794"/>
            <a:ext cx="3388092" cy="24704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EBACD7F-5EC8-4E50-8CA6-B74FA88B6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8981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66404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</a:t>
            </a:r>
            <a:r>
              <a:rPr lang="en-US" sz="2000" b="1" dirty="0" err="1"/>
              <a:t>symmetric_difference</a:t>
            </a:r>
            <a:r>
              <a:rPr lang="en-US" sz="2000" b="1" dirty="0"/>
              <a:t> / </a:t>
            </a:r>
            <a:r>
              <a:rPr lang="en-US" sz="2000" b="1" dirty="0" err="1"/>
              <a:t>symmetric_difference_update</a:t>
            </a:r>
            <a:r>
              <a:rPr lang="en-US" sz="2000" b="1" dirty="0"/>
              <a:t> </a:t>
            </a:r>
            <a:r>
              <a:rPr lang="en-US" sz="2000" dirty="0"/>
              <a:t>methods 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symmetric_difference</a:t>
            </a:r>
            <a:r>
              <a:rPr lang="en-US" sz="2000" dirty="0"/>
              <a:t> returns the symmetric difference between two sets.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symmetric_difference_update</a:t>
            </a:r>
            <a:r>
              <a:rPr lang="en-US" sz="2000" dirty="0"/>
              <a:t> updates the set to the value of the symmetric difference of itself and another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4134910"/>
            <a:ext cx="9986209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s2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s3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s1.symmetric_difference_update(s2)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s1.symmetric_difference_update(s3)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A picture containing text, clip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2ECA2FF-36DC-4FC2-B5B9-9C9F25D2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26" y="1426794"/>
            <a:ext cx="3388092" cy="24704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38A0D-9123-42C4-A5A1-63276573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3543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More On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66404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Set</a:t>
            </a:r>
            <a:r>
              <a:rPr lang="en-US" sz="2000" b="1" dirty="0"/>
              <a:t> </a:t>
            </a:r>
            <a:r>
              <a:rPr lang="en-US" sz="2000" dirty="0"/>
              <a:t>methods:</a:t>
            </a:r>
            <a:r>
              <a:rPr lang="en-US" sz="2000" b="1" dirty="0"/>
              <a:t> pop </a:t>
            </a:r>
            <a:r>
              <a:rPr lang="en-US" sz="2000" dirty="0"/>
              <a:t>method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pop</a:t>
            </a:r>
            <a:r>
              <a:rPr lang="en-US" sz="2000" dirty="0"/>
              <a:t> removes and returns a random/arbitrary element from the set. If the set is empty, it will raise an exception (</a:t>
            </a:r>
            <a:r>
              <a:rPr lang="en-US" sz="2000" dirty="0" err="1"/>
              <a:t>KeyError</a:t>
            </a:r>
            <a:r>
              <a:rPr lang="en-US" sz="2000" dirty="0"/>
              <a:t>).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3469714"/>
            <a:ext cx="9986209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s.pop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'pop from an empty set'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A86EC9-278A-487C-B3BE-2F0ED8E1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223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6640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 module is a collection of python code put together in a file (with .</a:t>
            </a:r>
            <a:r>
              <a:rPr lang="en-US" sz="2000" dirty="0" err="1"/>
              <a:t>py</a:t>
            </a:r>
            <a:r>
              <a:rPr lang="en-US" sz="2000" dirty="0"/>
              <a:t> extension).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89220" y="2888188"/>
            <a:ext cx="9986209" cy="28931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info.py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name, number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d.items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(name, number)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d.keys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get_numbers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number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d.values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71364-A3F6-4A38-9404-5E70CB90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9482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6640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Your first module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Let’s create a file called “info.py” and put the following python code into it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3269188"/>
            <a:ext cx="9986209" cy="28931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info.py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name, number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d.items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(name, number)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d.keys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get_numbers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number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d.values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(number)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960B-6381-458D-8AD8-ACE6B721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5555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10755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Importing your module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Now you can launch the Python interpreter and import it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Make sure that you have opened the Python interpreter in same working directory as your newly created info.py module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921041" y="3457683"/>
            <a:ext cx="9986209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table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"Salim"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info.get_info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info.get_numbers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info.get_names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6B1FAE-F573-4EA0-90D8-6FAE0E40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0209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11ECD-3589-44D4-9223-9834CEEA0DDB}"/>
              </a:ext>
            </a:extLst>
          </p:cNvPr>
          <p:cNvSpPr txBox="1"/>
          <p:nvPr/>
        </p:nvSpPr>
        <p:spPr>
          <a:xfrm>
            <a:off x="1031727" y="1968595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When you import a module called “info”, Python search for it in this order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It checks the current working directory if there’s “info” module.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If not, then Python checks if there’s a built-in module called “info”.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864894" y="3497788"/>
            <a:ext cx="9986209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table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"Salim"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81F63-2D12-4E85-9776-2378C0FB358D}"/>
              </a:ext>
            </a:extLst>
          </p:cNvPr>
          <p:cNvSpPr txBox="1"/>
          <p:nvPr/>
        </p:nvSpPr>
        <p:spPr>
          <a:xfrm>
            <a:off x="1191126" y="30309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import a specific function from a module: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763F9-115E-400C-99FB-CD9ED359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915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568115" y="2535082"/>
            <a:ext cx="9986209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get_numbers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81F63-2D12-4E85-9776-2378C0FB358D}"/>
              </a:ext>
            </a:extLst>
          </p:cNvPr>
          <p:cNvSpPr txBox="1"/>
          <p:nvPr/>
        </p:nvSpPr>
        <p:spPr>
          <a:xfrm>
            <a:off x="1042737" y="19500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import several functions from a module at once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330E8B57-F064-4581-BBD9-1266EA2BA30C}"/>
              </a:ext>
            </a:extLst>
          </p:cNvPr>
          <p:cNvSpPr txBox="1"/>
          <p:nvPr/>
        </p:nvSpPr>
        <p:spPr>
          <a:xfrm>
            <a:off x="1568115" y="3732577"/>
            <a:ext cx="9986209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326B62-2A9C-4654-A206-392A662D2B42}"/>
              </a:ext>
            </a:extLst>
          </p:cNvPr>
          <p:cNvSpPr txBox="1"/>
          <p:nvPr/>
        </p:nvSpPr>
        <p:spPr>
          <a:xfrm>
            <a:off x="1042737" y="32106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import “everything” from a module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7230242D-B33B-4239-9054-6DCB4C559C85}"/>
              </a:ext>
            </a:extLst>
          </p:cNvPr>
          <p:cNvSpPr txBox="1"/>
          <p:nvPr/>
        </p:nvSpPr>
        <p:spPr>
          <a:xfrm>
            <a:off x="1568115" y="4993502"/>
            <a:ext cx="9986209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ifo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table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"Salim"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ifo.get_names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FFD96-0743-46B2-A90D-73AF1FC62B28}"/>
              </a:ext>
            </a:extLst>
          </p:cNvPr>
          <p:cNvSpPr txBox="1"/>
          <p:nvPr/>
        </p:nvSpPr>
        <p:spPr>
          <a:xfrm>
            <a:off x="1042737" y="4471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import the module with another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D90F4-7A80-46BE-ABE8-C808ECFF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0153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568115" y="2535082"/>
            <a:ext cx="9986209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gnames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table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"Salim"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81F63-2D12-4E85-9776-2378C0FB358D}"/>
              </a:ext>
            </a:extLst>
          </p:cNvPr>
          <p:cNvSpPr txBox="1"/>
          <p:nvPr/>
        </p:nvSpPr>
        <p:spPr>
          <a:xfrm>
            <a:off x="1042737" y="1950017"/>
            <a:ext cx="768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import a function from the module with another name</a:t>
            </a:r>
          </a:p>
        </p:txBody>
      </p:sp>
      <p:sp>
        <p:nvSpPr>
          <p:cNvPr id="12" name="TextBox 11" descr="Interactive interpreter">
            <a:extLst>
              <a:ext uri="{FF2B5EF4-FFF2-40B4-BE49-F238E27FC236}">
                <a16:creationId xmlns:a16="http://schemas.microsoft.com/office/drawing/2014/main" id="{C162C70A-0923-48E7-9A61-0D7569510A80}"/>
              </a:ext>
            </a:extLst>
          </p:cNvPr>
          <p:cNvSpPr txBox="1"/>
          <p:nvPr/>
        </p:nvSpPr>
        <p:spPr>
          <a:xfrm>
            <a:off x="1568115" y="4636598"/>
            <a:ext cx="9986209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get_numbers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gnums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gnames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Khalid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Salim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gnums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(table)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91919191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92929292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031C52-2295-40A6-B854-D1BF48B588EB}"/>
              </a:ext>
            </a:extLst>
          </p:cNvPr>
          <p:cNvSpPr txBox="1"/>
          <p:nvPr/>
        </p:nvSpPr>
        <p:spPr>
          <a:xfrm>
            <a:off x="1042737" y="4051533"/>
            <a:ext cx="7684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can import several functions from the module with other names: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B306F-9003-458C-84D7-729C16B98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1773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416227" y="2775713"/>
            <a:ext cx="9986209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info.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'info'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676C6-573F-4F9C-AC63-03008875F55B}"/>
              </a:ext>
            </a:extLst>
          </p:cNvPr>
          <p:cNvSpPr txBox="1"/>
          <p:nvPr/>
        </p:nvSpPr>
        <p:spPr>
          <a:xfrm>
            <a:off x="1031727" y="1968595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__name__</a:t>
            </a:r>
            <a:r>
              <a:rPr lang="en-US" sz="2000" dirty="0"/>
              <a:t> property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b="1" dirty="0"/>
              <a:t>__name__</a:t>
            </a:r>
            <a:r>
              <a:rPr lang="en-US" sz="2000" dirty="0"/>
              <a:t> property of a module is the module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FB8DC-0A1E-4775-B272-7BACFE1BCE19}"/>
              </a:ext>
            </a:extLst>
          </p:cNvPr>
          <p:cNvSpPr txBox="1"/>
          <p:nvPr/>
        </p:nvSpPr>
        <p:spPr>
          <a:xfrm>
            <a:off x="1031726" y="3791376"/>
            <a:ext cx="67527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The value of the main module’s </a:t>
            </a:r>
            <a:r>
              <a:rPr lang="en-US" sz="2000" b="1" dirty="0"/>
              <a:t>__name__</a:t>
            </a:r>
            <a:r>
              <a:rPr lang="en-US" sz="2000" dirty="0"/>
              <a:t> is </a:t>
            </a:r>
            <a:r>
              <a:rPr lang="en-US" sz="2000" b="1" dirty="0"/>
              <a:t>__main__</a:t>
            </a:r>
            <a:endParaRPr lang="en-US" sz="2000" dirty="0"/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33151386-D5C7-4CB2-A06B-09AEFF636A17}"/>
              </a:ext>
            </a:extLst>
          </p:cNvPr>
          <p:cNvSpPr txBox="1"/>
          <p:nvPr/>
        </p:nvSpPr>
        <p:spPr>
          <a:xfrm>
            <a:off x="1416227" y="4437707"/>
            <a:ext cx="9986209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7BCFD-9753-46C9-9399-9F4D900A9207}"/>
              </a:ext>
            </a:extLst>
          </p:cNvPr>
          <p:cNvSpPr txBox="1"/>
          <p:nvPr/>
        </p:nvSpPr>
        <p:spPr>
          <a:xfrm>
            <a:off x="2237874" y="55189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Where can this be useful?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AA0CF7E-902B-40F4-9D02-295BF2FB7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1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723539-9887-4512-BB3A-3F80E03229F0}"/>
              </a:ext>
            </a:extLst>
          </p:cNvPr>
          <p:cNvSpPr txBox="1"/>
          <p:nvPr/>
        </p:nvSpPr>
        <p:spPr>
          <a:xfrm>
            <a:off x="605591" y="1419544"/>
            <a:ext cx="33247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Python interpreter location on your computer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9C58B5A-3D5B-49E7-96AE-3665D464F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31" y="1213097"/>
            <a:ext cx="7174832" cy="5393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6FE6CD-A35F-4401-8B83-F077B1D2925F}"/>
              </a:ext>
            </a:extLst>
          </p:cNvPr>
          <p:cNvSpPr/>
          <p:nvPr/>
        </p:nvSpPr>
        <p:spPr>
          <a:xfrm>
            <a:off x="5105400" y="1820780"/>
            <a:ext cx="4182979" cy="50532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BF60A-0E5B-4D77-A0F6-3F9115D1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450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416227" y="2559145"/>
            <a:ext cx="9986209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info.py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have been imported!"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have been run directly"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d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12345678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676C6-573F-4F9C-AC63-03008875F55B}"/>
              </a:ext>
            </a:extLst>
          </p:cNvPr>
          <p:cNvSpPr txBox="1"/>
          <p:nvPr/>
        </p:nvSpPr>
        <p:spPr>
          <a:xfrm>
            <a:off x="606611" y="1971418"/>
            <a:ext cx="10755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We will modify our module to include some more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71EFA4C-7CCF-4E8C-B891-09EE14B0EA3F}"/>
                  </a:ext>
                </a:extLst>
              </p14:cNvPr>
              <p14:cNvContentPartPr/>
              <p14:nvPr/>
            </p14:nvContentPartPr>
            <p14:xfrm>
              <a:off x="1079040" y="3645227"/>
              <a:ext cx="296640" cy="1396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71EFA4C-7CCF-4E8C-B891-09EE14B0EA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0040" y="3636587"/>
                <a:ext cx="314280" cy="14144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27B1EE5-3533-4971-91C5-4C92BD2814E1}"/>
              </a:ext>
            </a:extLst>
          </p:cNvPr>
          <p:cNvSpPr txBox="1"/>
          <p:nvPr/>
        </p:nvSpPr>
        <p:spPr>
          <a:xfrm>
            <a:off x="525196" y="4020461"/>
            <a:ext cx="58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99B85-1BC4-4689-A03D-3EA711C5E3C9}"/>
              </a:ext>
            </a:extLst>
          </p:cNvPr>
          <p:cNvSpPr txBox="1"/>
          <p:nvPr/>
        </p:nvSpPr>
        <p:spPr>
          <a:xfrm>
            <a:off x="1105701" y="54501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Now if we try to import that module again: </a:t>
            </a:r>
          </a:p>
        </p:txBody>
      </p:sp>
      <p:sp>
        <p:nvSpPr>
          <p:cNvPr id="17" name="TextBox 16" descr="Interactive interpreter">
            <a:extLst>
              <a:ext uri="{FF2B5EF4-FFF2-40B4-BE49-F238E27FC236}">
                <a16:creationId xmlns:a16="http://schemas.microsoft.com/office/drawing/2014/main" id="{A38AEA25-73EA-4CF1-9A87-F614FEE53594}"/>
              </a:ext>
            </a:extLst>
          </p:cNvPr>
          <p:cNvSpPr txBox="1"/>
          <p:nvPr/>
        </p:nvSpPr>
        <p:spPr>
          <a:xfrm>
            <a:off x="1636806" y="5986708"/>
            <a:ext cx="9986209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have been imported!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DF0F44F-C5F8-48F5-988A-3649F04B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7216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416227" y="2559145"/>
            <a:ext cx="9986209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info.py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have been run directly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12345678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0676C6-573F-4F9C-AC63-03008875F55B}"/>
              </a:ext>
            </a:extLst>
          </p:cNvPr>
          <p:cNvSpPr txBox="1"/>
          <p:nvPr/>
        </p:nvSpPr>
        <p:spPr>
          <a:xfrm>
            <a:off x="606611" y="1971418"/>
            <a:ext cx="10755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If we try to run it directly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A99B85-1BC4-4689-A03D-3EA711C5E3C9}"/>
              </a:ext>
            </a:extLst>
          </p:cNvPr>
          <p:cNvSpPr txBox="1"/>
          <p:nvPr/>
        </p:nvSpPr>
        <p:spPr>
          <a:xfrm>
            <a:off x="1085647" y="3380714"/>
            <a:ext cx="8218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Many Python scripts use this way to define the behavior taken if the script is run directly (i.e., not imported): </a:t>
            </a:r>
          </a:p>
        </p:txBody>
      </p:sp>
      <p:sp>
        <p:nvSpPr>
          <p:cNvPr id="17" name="TextBox 16" descr="Interactive interpreter">
            <a:extLst>
              <a:ext uri="{FF2B5EF4-FFF2-40B4-BE49-F238E27FC236}">
                <a16:creationId xmlns:a16="http://schemas.microsoft.com/office/drawing/2014/main" id="{A38AEA25-73EA-4CF1-9A87-F614FEE53594}"/>
              </a:ext>
            </a:extLst>
          </p:cNvPr>
          <p:cNvSpPr txBox="1"/>
          <p:nvPr/>
        </p:nvSpPr>
        <p:spPr>
          <a:xfrm>
            <a:off x="1416227" y="4109950"/>
            <a:ext cx="9986209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do_something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main()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start the script only if it's run directly.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A8DA11-686A-448E-B0AE-993F874C6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295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The </a:t>
            </a:r>
            <a:r>
              <a:rPr lang="en-US" sz="2800" b="1" dirty="0" err="1"/>
              <a:t>dir</a:t>
            </a:r>
            <a:r>
              <a:rPr lang="en-US" sz="2800" b="1" dirty="0"/>
              <a:t> Function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75858" y="3517383"/>
            <a:ext cx="10755210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info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have been imported!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'__annotations__'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builtins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'__doc__'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'__loader__'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'__name__'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'__package__'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'__spec__'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'info'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(info)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builtins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'__cached__'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'__doc__'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'__file__'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'__loader__'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'__name__'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'__package__'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'__spec__'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get_info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get_names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get_numbers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/>
              <a:t>dir</a:t>
            </a:r>
            <a:r>
              <a:rPr lang="en-US" sz="2000" b="1" dirty="0"/>
              <a:t> </a:t>
            </a:r>
            <a:r>
              <a:rPr lang="en-US" sz="2000" dirty="0"/>
              <a:t>is a built-in function that returns the names and attributes available in an object.</a:t>
            </a:r>
            <a:r>
              <a:rPr lang="en-US" sz="2000" b="1" dirty="0"/>
              <a:t> 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Without an argument, </a:t>
            </a:r>
            <a:r>
              <a:rPr lang="en-US" sz="2000" b="1" dirty="0" err="1"/>
              <a:t>dir</a:t>
            </a:r>
            <a:r>
              <a:rPr lang="en-US" sz="2000" dirty="0"/>
              <a:t> will list all available names in current scope (we’ll talk about scopes later).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With an argument, </a:t>
            </a:r>
            <a:r>
              <a:rPr lang="en-US" sz="2000" b="1" dirty="0" err="1"/>
              <a:t>dir</a:t>
            </a:r>
            <a:r>
              <a:rPr lang="en-US" sz="2000" dirty="0"/>
              <a:t> will list all available names in the target scope.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3728D5-5C48-42DD-8751-DB1F59EE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420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91901" y="2823294"/>
            <a:ext cx="107552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sys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length_of_args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length_of_args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arg0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name of file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arg1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arg2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sys.argv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file: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arg0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"Argument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1: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"Argument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arg2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"Length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of arguments: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length_of_args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"Please supply some more arguments."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sys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get arguments supplied in command line using </a:t>
            </a:r>
            <a:r>
              <a:rPr lang="en-US" sz="2000" b="1" dirty="0"/>
              <a:t>sys</a:t>
            </a:r>
            <a:r>
              <a:rPr lang="en-US" sz="2000" dirty="0"/>
              <a:t> module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8AACDA2B-5A0E-412B-AF18-C3C02B3A2CB5}"/>
              </a:ext>
            </a:extLst>
          </p:cNvPr>
          <p:cNvSpPr txBox="1"/>
          <p:nvPr/>
        </p:nvSpPr>
        <p:spPr>
          <a:xfrm>
            <a:off x="1252306" y="5618630"/>
            <a:ext cx="10755210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test.py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first_argument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second_argument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of file: test.py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Argument 1: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first_argument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Argument 2: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second_argument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Length of arguments: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38C3B-5A83-47BA-840A-F201E87350E5}"/>
              </a:ext>
            </a:extLst>
          </p:cNvPr>
          <p:cNvSpPr txBox="1"/>
          <p:nvPr/>
        </p:nvSpPr>
        <p:spPr>
          <a:xfrm>
            <a:off x="970547" y="5229847"/>
            <a:ext cx="8626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If we run the program through command line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AFCC4-0AA5-4892-8380-0431FF0C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11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91901" y="2823294"/>
            <a:ext cx="10755210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sys.ps1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'&gt;&gt;&gt; 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sys.ps2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'... 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sys.ps1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"-&gt; 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sys </a:t>
            </a:r>
            <a:r>
              <a:rPr lang="en-US" sz="2000" dirty="0"/>
              <a:t>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also change Python interpreter prompts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1E5D0-10DA-4939-80FA-E77BBA37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0730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91901" y="2823294"/>
            <a:ext cx="10755210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math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math.cos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math.pi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3.141592653589793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math.factorial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5!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math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The </a:t>
            </a:r>
            <a:r>
              <a:rPr lang="en-US" sz="2000" b="1" dirty="0"/>
              <a:t>math</a:t>
            </a:r>
            <a:r>
              <a:rPr lang="en-US" sz="2000" dirty="0"/>
              <a:t> module can help you out when dealing with math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BB3E0-1B60-440C-9720-095250C0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20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87891" y="3280494"/>
            <a:ext cx="10755210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base64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base64.b64encode(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there!"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'SGVsbG8gdGhlcmUh'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output = base64.b64encode(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there!"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base64.b64decode(output)</a:t>
            </a:r>
          </a:p>
          <a:p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there!'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base64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base64</a:t>
            </a:r>
            <a:r>
              <a:rPr lang="en-US" sz="2000" dirty="0"/>
              <a:t> module contains functions that can help you encode/decode data to/from different encodings such as base16, base32, and base64 algorithms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53187-E158-4A41-833F-41D1EBC1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1626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31743" y="3071107"/>
            <a:ext cx="10755210" cy="212365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urllib.request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urllib.request.urlopen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"https://google.com"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html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res.read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(html[: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'&lt;!doctype html&gt;'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res.code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res.msg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'OK'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res.getheaders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'Set-Cookie'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'1P_JAR=2021-11-28-17; ...)]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/>
              <a:t>urllib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 err="1"/>
              <a:t>urllib</a:t>
            </a:r>
            <a:r>
              <a:rPr lang="en-US" sz="2000" b="1" dirty="0"/>
              <a:t> </a:t>
            </a:r>
            <a:r>
              <a:rPr lang="en-US" sz="2000" dirty="0"/>
              <a:t>module contains functions that can help you out when trying to make HTTP requests.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9F353-FD73-41F4-962D-EF8BD0B9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6137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9711" y="3429000"/>
            <a:ext cx="10755210" cy="19389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json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 = {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json.dumps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(d)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'{"Name": "Mohammed", "Age": 25}'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dump_str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json.dumps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dump_str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load_d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json.loads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dump_str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load_d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json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json </a:t>
            </a:r>
            <a:r>
              <a:rPr lang="en-US" sz="2000" dirty="0"/>
              <a:t>is a format used to interchange data usually between a server and a client.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json </a:t>
            </a:r>
            <a:r>
              <a:rPr lang="en-US" sz="2000" dirty="0"/>
              <a:t>module contains functions that can help encode/decode Python data types to/from readable strings.</a:t>
            </a:r>
            <a:endParaRPr lang="en-US" sz="20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0504D-5C4B-4F54-92AA-36EED66EB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6980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9711" y="3429000"/>
            <a:ext cx="107552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random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random.choice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397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random.randint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211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random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random </a:t>
            </a:r>
            <a:r>
              <a:rPr lang="en-US" sz="2000" dirty="0"/>
              <a:t>module can be helpful when you need randomness in your python script (not for security purposes).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F11D5-7B3C-4221-BAEA-64CBC556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1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A5CC9E-E675-4628-AF0C-A77F85482E01}"/>
              </a:ext>
            </a:extLst>
          </p:cNvPr>
          <p:cNvSpPr txBox="1"/>
          <p:nvPr/>
        </p:nvSpPr>
        <p:spPr>
          <a:xfrm>
            <a:off x="581526" y="1397351"/>
            <a:ext cx="47163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Once done, we can create a new folder called "test" and create a new text file that is also called "test"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2E8164-31A6-4B35-AB63-1AEEF8F96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47" y="2510589"/>
            <a:ext cx="7976306" cy="20755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9DB19-A775-40C4-9126-333AA07C7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5859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9711" y="3429000"/>
            <a:ext cx="10755210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secrets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secrets.choice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secrets.choice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secrets.token_urlsafe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'F5SEGN_8eWqSUFh-nn0fnh18xgXlSt1ge-2GobzDZNk'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secrets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secrets </a:t>
            </a:r>
            <a:r>
              <a:rPr lang="en-US" sz="2000" dirty="0"/>
              <a:t>module is used to generate cryptographically strong random numbers that can be used when dealing with passwords, tokens, and account authentication.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28742-9084-4C5C-9C39-5A14B6BD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571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9711" y="3429000"/>
            <a:ext cx="10755210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data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'&lt;link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="stylesheet"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="https://cdnjs.cloudflare.com/ajax/libs/font-awesome/5.15.0/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/all.min.css"&gt;&lt;a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="https://twitter.com/D4rkness_14" target="_blank" class="fab fa-twitter fa-2x mx-1 my-2"&gt;&lt;/a&gt;'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=['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]?([^'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&gt;]+)"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data)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'https://cdnjs.cloudflare.com/ajax/libs/font-awesome/5.15.0/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/all.min.css'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'https://twitter.com/D4rkness_14'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re </a:t>
            </a:r>
            <a:r>
              <a:rPr lang="en-US" sz="2000" dirty="0"/>
              <a:t>module provides regular expression matching operations.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1DE9B-AD81-4662-BF29-4092272A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5249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59816" y="2978774"/>
            <a:ext cx="107552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string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string.ascii_letters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abcdefghijklmnopqrstuvwxyzABCDEFGHIJKLMNOPQRSTUVWXYZ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string.ascii_lowercase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abcdefghijklmnopqrstuvwxyz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string.digits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'0123456789'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string.punctuation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'!"#$%&amp;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()*+,-./:;&lt;=&gt;?@[</a:t>
            </a:r>
            <a:r>
              <a:rPr lang="en-US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]^_`{|}~'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string.Template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"$name will buy this for $$100"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t.substitute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 will buy this for $100'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string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string </a:t>
            </a:r>
            <a:r>
              <a:rPr lang="en-US" sz="2000" dirty="0"/>
              <a:t>module provide string constants and useful string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857D5-D0A1-4207-8928-E5E96311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6230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Standard Modules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59816" y="2978774"/>
            <a:ext cx="10755210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subprocess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output 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subprocess.check_output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"calc"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subprocess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subprocess </a:t>
            </a:r>
            <a:r>
              <a:rPr lang="en-US" sz="2000" dirty="0"/>
              <a:t>allows to execute commands &amp; launch new processes.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4CD86-E450-4557-835D-F7F1F08641D1}"/>
              </a:ext>
            </a:extLst>
          </p:cNvPr>
          <p:cNvSpPr txBox="1"/>
          <p:nvPr/>
        </p:nvSpPr>
        <p:spPr>
          <a:xfrm>
            <a:off x="1475874" y="419884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On windows, this will pop up the calculator.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A0C6A-C5C4-449B-916D-07A52AF2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038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159552" y="3099090"/>
            <a:ext cx="10755210" cy="32316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constants.py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animation.py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commonui.py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notification.py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plugins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plugin1.py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plugin2.py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services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dialupnetwork.py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functions.py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__init__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networkaccesspoint.py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Packages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Packages</a:t>
            </a:r>
            <a:r>
              <a:rPr lang="en-US" sz="2000" b="1" dirty="0"/>
              <a:t> </a:t>
            </a:r>
            <a:r>
              <a:rPr lang="en-US" sz="2000" dirty="0"/>
              <a:t>are a way of organizing modules.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Modules can be accessed using “dotted module names”.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442A09A-6E40-40BD-A747-6523DBFA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133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B5F40-87A3-4201-9BAC-5707F908E6C5}"/>
              </a:ext>
            </a:extLst>
          </p:cNvPr>
          <p:cNvSpPr txBox="1"/>
          <p:nvPr/>
        </p:nvSpPr>
        <p:spPr>
          <a:xfrm>
            <a:off x="1051779" y="2017179"/>
            <a:ext cx="269806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Packages </a:t>
            </a:r>
            <a:r>
              <a:rPr lang="en-US" sz="2000" dirty="0"/>
              <a:t>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hlinkClick r:id="rId2"/>
              </a:rPr>
              <a:t>Download the fictious Bluetooth package.</a:t>
            </a:r>
            <a:endParaRPr lang="en-US" sz="2000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167B494-AB24-4759-A5BA-C9840D60EE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4375" r="5017" b="-154"/>
          <a:stretch/>
        </p:blipFill>
        <p:spPr>
          <a:xfrm>
            <a:off x="3502228" y="1572126"/>
            <a:ext cx="7779383" cy="50011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07FF9-DFA3-446E-AA6F-5BA87616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644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__init__.py </a:t>
            </a:r>
            <a:r>
              <a:rPr lang="en-US" sz="2000" dirty="0"/>
              <a:t>file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This file is used to indicate that a folder is a package.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It can be as simple as an empty file.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It is used to initialize the code for the package or set the __all__ variable as we’ll see later.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B10EF40-325A-42ED-A57A-EB25215C6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9519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43773" y="2850436"/>
            <a:ext cx="10755210" cy="255454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bluetooth.constants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bluetooth.constants.VERSION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'v0.1'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bluetooth.gui.animation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animation module has been imported!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bluetooth.gui.animation.animate1()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animate1 has been called.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bluetooth.gui.animation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animation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animation.animate2()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animate2 has been called.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Using our package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We can use the package we’ve downloaded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DD8E0-2491-48C0-8A1D-FEB49E66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840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5699" y="3090141"/>
            <a:ext cx="10755210" cy="255454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bluetooth.gui.animation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animation module has been imported!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animate3()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internal_animate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been called.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animate4()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internal_animate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been called.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_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internal_animate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internal_animate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Importing * from a package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When importing </a:t>
            </a:r>
            <a:r>
              <a:rPr lang="en-US" sz="2000" b="1" dirty="0"/>
              <a:t>*</a:t>
            </a:r>
            <a:r>
              <a:rPr lang="en-US" sz="2000" dirty="0"/>
              <a:t> from a module, the functions that start with </a:t>
            </a:r>
            <a:r>
              <a:rPr lang="en-US" sz="2000" b="1" dirty="0"/>
              <a:t>_</a:t>
            </a:r>
            <a:r>
              <a:rPr lang="en-US" sz="2000" dirty="0"/>
              <a:t> are considered internal functions, so they’re not “exported” by default.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E1C851-0944-447A-A143-C4E1A327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04105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215699" y="3090141"/>
            <a:ext cx="107552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bluetooth.gui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animation.animate1()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'animation'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commonui.func1()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commonui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Importing * from a package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What happens when we import * from </a:t>
            </a:r>
            <a:r>
              <a:rPr lang="en-US" sz="2000" dirty="0" err="1"/>
              <a:t>bluetooth.gui</a:t>
            </a:r>
            <a:r>
              <a:rPr lang="en-US" sz="2000" dirty="0"/>
              <a:t> </a:t>
            </a:r>
            <a:r>
              <a:rPr lang="en-US" sz="2000" dirty="0" err="1"/>
              <a:t>subpackage</a:t>
            </a:r>
            <a:r>
              <a:rPr lang="en-US" sz="20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99ACC-0957-48BE-8B0A-511598516E74}"/>
              </a:ext>
            </a:extLst>
          </p:cNvPr>
          <p:cNvSpPr txBox="1"/>
          <p:nvPr/>
        </p:nvSpPr>
        <p:spPr>
          <a:xfrm>
            <a:off x="1503948" y="5728719"/>
            <a:ext cx="8919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We notice that submodules (animation, </a:t>
            </a:r>
            <a:r>
              <a:rPr lang="en-US" sz="1800" dirty="0" err="1"/>
              <a:t>commonui</a:t>
            </a:r>
            <a:r>
              <a:rPr lang="en-US" sz="1800" dirty="0"/>
              <a:t>, …</a:t>
            </a:r>
            <a:r>
              <a:rPr lang="en-US" sz="1800" dirty="0" err="1"/>
              <a:t>etc</a:t>
            </a:r>
            <a:r>
              <a:rPr lang="en-US" sz="1800" dirty="0"/>
              <a:t>) have not been imported.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347AEA-D6FD-4D2C-9786-77FE7FB77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8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FA6CF7-554B-401B-BB4B-3BA3898A717F}"/>
              </a:ext>
            </a:extLst>
          </p:cNvPr>
          <p:cNvSpPr txBox="1"/>
          <p:nvPr/>
        </p:nvSpPr>
        <p:spPr>
          <a:xfrm>
            <a:off x="437147" y="14414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Next, click on "View" and check the "File name extensions" checkbox</a:t>
            </a:r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05EA388-E045-4D41-92F5-50F47096F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4" y="2381615"/>
            <a:ext cx="7885624" cy="17671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565289-700B-4B07-BEF6-4ADF471EA33A}"/>
              </a:ext>
            </a:extLst>
          </p:cNvPr>
          <p:cNvSpPr/>
          <p:nvPr/>
        </p:nvSpPr>
        <p:spPr>
          <a:xfrm>
            <a:off x="3276600" y="2570747"/>
            <a:ext cx="421105" cy="22459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3120A-E0D1-473F-9077-1E77B1F76ABB}"/>
              </a:ext>
            </a:extLst>
          </p:cNvPr>
          <p:cNvSpPr/>
          <p:nvPr/>
        </p:nvSpPr>
        <p:spPr>
          <a:xfrm>
            <a:off x="4844716" y="3003884"/>
            <a:ext cx="818147" cy="14839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D13D7-FC35-46E4-8539-D391C0075E57}"/>
              </a:ext>
            </a:extLst>
          </p:cNvPr>
          <p:cNvSpPr/>
          <p:nvPr/>
        </p:nvSpPr>
        <p:spPr>
          <a:xfrm>
            <a:off x="7243010" y="3003884"/>
            <a:ext cx="942474" cy="14839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11F04-30F7-494E-BDD1-5D508D00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3737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143510" y="4092820"/>
            <a:ext cx="10755210" cy="58477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bluetooth/gui/__init__.py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__all__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"animation"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commonui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__all__ </a:t>
            </a:r>
            <a:r>
              <a:rPr lang="en-US" sz="2000" dirty="0"/>
              <a:t>variable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__all__</a:t>
            </a:r>
            <a:r>
              <a:rPr lang="en-US" sz="2000" dirty="0"/>
              <a:t> list is used to define the submodules that will be loaded when trying to import all the packages as we did earlier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__all__</a:t>
            </a:r>
            <a:r>
              <a:rPr lang="en-US" sz="2000" dirty="0"/>
              <a:t> list is defined in </a:t>
            </a:r>
            <a:r>
              <a:rPr lang="en-US" sz="2000" b="1" dirty="0"/>
              <a:t>__init__</a:t>
            </a:r>
            <a:r>
              <a:rPr lang="en-US" sz="2000" dirty="0"/>
              <a:t>.py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We will update bluetooth/gui/__init__.py to include </a:t>
            </a:r>
            <a:r>
              <a:rPr lang="en-US" sz="2000" b="1" dirty="0"/>
              <a:t>__all__</a:t>
            </a:r>
            <a:r>
              <a:rPr lang="en-US" sz="2000" dirty="0"/>
              <a:t>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3500B1-3CDA-414B-8B35-01B49F80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6334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135489" y="3066126"/>
            <a:ext cx="10755210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bluetooth.gui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animation module has been imported!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commonui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module has been imported!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animation.animate2()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animate2 has been called.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commonui.func1()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commonui.func1 has been called!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notification.push_notification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'notification'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__all__ </a:t>
            </a:r>
            <a:r>
              <a:rPr lang="en-US" sz="2000" dirty="0"/>
              <a:t>variable (cont.)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Now, when importing * from </a:t>
            </a:r>
            <a:r>
              <a:rPr lang="en-US" sz="2000" b="1" dirty="0" err="1"/>
              <a:t>gui</a:t>
            </a:r>
            <a:r>
              <a:rPr lang="en-US" sz="2000" dirty="0"/>
              <a:t> </a:t>
            </a:r>
            <a:r>
              <a:rPr lang="en-US" sz="2000" dirty="0" err="1"/>
              <a:t>subpackage</a:t>
            </a:r>
            <a:r>
              <a:rPr lang="en-US" sz="2000" dirty="0"/>
              <a:t>, only the </a:t>
            </a:r>
            <a:r>
              <a:rPr lang="en-US" sz="2000" b="1" dirty="0"/>
              <a:t>animation</a:t>
            </a:r>
            <a:r>
              <a:rPr lang="en-US" sz="2000" dirty="0"/>
              <a:t> and </a:t>
            </a:r>
            <a:r>
              <a:rPr lang="en-US" sz="2000" b="1" dirty="0" err="1"/>
              <a:t>commonui</a:t>
            </a:r>
            <a:r>
              <a:rPr lang="en-US" sz="2000" dirty="0"/>
              <a:t> modules will be loaded.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E25618-27F0-4BC3-84DD-0CE0886C2227}"/>
              </a:ext>
            </a:extLst>
          </p:cNvPr>
          <p:cNvSpPr txBox="1"/>
          <p:nvPr/>
        </p:nvSpPr>
        <p:spPr>
          <a:xfrm>
            <a:off x="862774" y="5668561"/>
            <a:ext cx="10900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When </a:t>
            </a:r>
            <a:r>
              <a:rPr lang="en-US" sz="1800" b="1" dirty="0"/>
              <a:t>__all__</a:t>
            </a:r>
            <a:r>
              <a:rPr lang="en-US" sz="1800" dirty="0"/>
              <a:t> is not defined, the submodules are not imported when trying to use import * from a package.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from package import * is generally considered to be a bad practice in production environments.</a:t>
            </a:r>
            <a:endParaRPr lang="en-US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It’s recommended to specify the module you want to use (i.e., from package import </a:t>
            </a:r>
            <a:r>
              <a:rPr lang="en-US" sz="1800" dirty="0" err="1"/>
              <a:t>module_x</a:t>
            </a:r>
            <a:r>
              <a:rPr lang="en-US" sz="1800" dirty="0"/>
              <a:t>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DE993-B172-4471-AB92-0D1E1EBD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8835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Creating Packages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C5B2FF2A-AF91-446B-95F4-E0FC0E6763A4}"/>
              </a:ext>
            </a:extLst>
          </p:cNvPr>
          <p:cNvSpPr txBox="1"/>
          <p:nvPr/>
        </p:nvSpPr>
        <p:spPr>
          <a:xfrm>
            <a:off x="1171583" y="4209880"/>
            <a:ext cx="10755210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bluetooth/gui/commonui.py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animation      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Importing a module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..plugins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plugin1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Importing a module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..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services.dialupnetwork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dialup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Importing a function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862774" y="1963111"/>
            <a:ext cx="107552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Intra-package References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You can use a module/function from any </a:t>
            </a:r>
            <a:r>
              <a:rPr lang="en-US" sz="2000" dirty="0" err="1"/>
              <a:t>subpackage</a:t>
            </a:r>
            <a:r>
              <a:rPr lang="en-US" sz="2000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Say you need to use the following in “</a:t>
            </a:r>
            <a:r>
              <a:rPr lang="en-US" sz="2000" b="1" dirty="0" err="1"/>
              <a:t>bluetooth.gui.commonui</a:t>
            </a:r>
            <a:r>
              <a:rPr lang="en-US" sz="2000" dirty="0"/>
              <a:t>” module: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The module </a:t>
            </a:r>
            <a:r>
              <a:rPr lang="en-US" sz="2000" b="1" dirty="0" err="1"/>
              <a:t>bluetooth.gui.animation</a:t>
            </a:r>
            <a:endParaRPr lang="en-US" sz="2000" b="1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The module </a:t>
            </a:r>
            <a:r>
              <a:rPr lang="en-US" sz="2000" b="1" dirty="0"/>
              <a:t>bluetooth.plugins.plugin1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The function </a:t>
            </a:r>
            <a:r>
              <a:rPr lang="en-US" sz="2000" b="1" dirty="0" err="1"/>
              <a:t>bluetooth.services.dialupnetwork.dialup</a:t>
            </a:r>
            <a:endParaRPr lang="en-US" sz="2000" b="1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b="1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22B27F-0154-4FCC-99A5-585032EC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0138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You can use </a:t>
            </a:r>
            <a:r>
              <a:rPr lang="en-US" b="1" dirty="0"/>
              <a:t>open</a:t>
            </a:r>
            <a:r>
              <a:rPr lang="en-US" dirty="0"/>
              <a:t> built-in function to read/write files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open </a:t>
            </a:r>
            <a:r>
              <a:rPr lang="en-US" dirty="0"/>
              <a:t>takes several arguments, and we’ll talk about two essential ones</a:t>
            </a:r>
            <a:endParaRPr lang="en-US" b="1" dirty="0"/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First argument is the </a:t>
            </a:r>
            <a:r>
              <a:rPr lang="en-US" b="1" dirty="0"/>
              <a:t>file path </a:t>
            </a:r>
            <a:r>
              <a:rPr lang="en-US" dirty="0"/>
              <a:t>to open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Second argument is the </a:t>
            </a:r>
            <a:r>
              <a:rPr lang="en-US" b="1" dirty="0"/>
              <a:t>mode</a:t>
            </a:r>
            <a:r>
              <a:rPr lang="en-US" dirty="0"/>
              <a:t> which the file will be opened with (consists of mode, type, modifier)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There are several primary modes: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r</a:t>
            </a:r>
            <a:r>
              <a:rPr lang="en-US" dirty="0"/>
              <a:t> open for reading (default)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 open for writing (after deleting/truncating its content if the file already exists)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x</a:t>
            </a:r>
            <a:r>
              <a:rPr lang="en-US" dirty="0"/>
              <a:t> open for exclusive creation (will fail if the file already exists)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a</a:t>
            </a:r>
            <a:r>
              <a:rPr lang="en-US" dirty="0"/>
              <a:t> appending to file (create a file if it doesn’t exist)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Types: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 open in text mode (default)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b</a:t>
            </a:r>
            <a:r>
              <a:rPr lang="en-US" dirty="0"/>
              <a:t> open in binary mode.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dirty="0"/>
              <a:t>Modifier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/>
              <a:t>+</a:t>
            </a:r>
            <a:r>
              <a:rPr lang="en-US" dirty="0"/>
              <a:t> (reading and writing)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You can combine one of primary modes, types, the modifier to form a mode argument.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Mode </a:t>
            </a:r>
            <a:r>
              <a:rPr lang="en-US" b="1" dirty="0"/>
              <a:t>r</a:t>
            </a:r>
            <a:r>
              <a:rPr lang="en-US" dirty="0"/>
              <a:t> is assumed in case no mode is supplied.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dirty="0"/>
              <a:t>Type </a:t>
            </a:r>
            <a:r>
              <a:rPr lang="en-US" b="1" dirty="0"/>
              <a:t>t</a:t>
            </a:r>
            <a:r>
              <a:rPr lang="en-US" dirty="0"/>
              <a:t> is assumed in case no type is supplied.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1851A-F1D8-4875-834D-22B08116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91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Writing to a file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167572" y="2685880"/>
            <a:ext cx="10755210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Heloooooooo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io.UnsupportedOperation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readable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956FC-26C0-4A4C-833E-754AEC2B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297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Opening a file for reading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167572" y="2685880"/>
            <a:ext cx="10755210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default "rt"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Heloooooooo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io.UnsupportedOperation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writable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F8763-2F49-4A2F-AF46-4B3A45E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9808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Opening a file for reading &amp; writing in text mode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Good practice to use </a:t>
            </a:r>
            <a:r>
              <a:rPr lang="en-US" b="1" dirty="0"/>
              <a:t>with</a:t>
            </a:r>
            <a:r>
              <a:rPr lang="en-US" dirty="0"/>
              <a:t> keyword (the file gets closed automatically).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223720" y="2834269"/>
            <a:ext cx="10755210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"rt+"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original_output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another string.."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f.seek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go to the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begining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of the opened file.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current_output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original_output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Heloooooooo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current_output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HelooooooooThis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another string..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6EC75-8C0B-4411-B5D0-4BEC5727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0750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Opening a file that already exists with mode “x”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223720" y="2834269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FileExistsError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Errno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File exists: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'hello.txt'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368076-59BC-45E6-AC16-DF9FA618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5526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Opening a file in binary mode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223720" y="2834269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'HelooooooooThis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another string..'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2597A-46C4-4178-91DE-AA9C1C98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0906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File Object methods: </a:t>
            </a:r>
            <a:r>
              <a:rPr lang="en-US" b="1" dirty="0"/>
              <a:t>write </a:t>
            </a:r>
            <a:r>
              <a:rPr lang="en-US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writes to the file stream.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4" y="3150073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is the first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the second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the third line"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69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BBBF5-B714-44C9-A6E8-46F7A9FF4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7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8A5000-ACAD-43E1-8138-5DA7CB07B1B2}"/>
              </a:ext>
            </a:extLst>
          </p:cNvPr>
          <p:cNvSpPr txBox="1"/>
          <p:nvPr/>
        </p:nvSpPr>
        <p:spPr>
          <a:xfrm>
            <a:off x="673769" y="1600018"/>
            <a:ext cx="3408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Rename the test file to “test.py”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DDBDB3-E0A0-4907-A548-26BB84140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09" y="2185736"/>
            <a:ext cx="8050631" cy="22960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819B1D-6F94-44F3-B14F-C70F4620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6820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File Object methods: </a:t>
            </a:r>
            <a:r>
              <a:rPr lang="en-US" b="1" dirty="0"/>
              <a:t>read </a:t>
            </a:r>
            <a:r>
              <a:rPr lang="en-US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reads the file stream (optionally providing the number of bytes/characters to read)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4" y="3150073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'This is the first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the second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the third line'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F66A74-7949-4CBD-A9A8-45D97A07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7174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File Object methods: </a:t>
            </a:r>
            <a:r>
              <a:rPr lang="en-US" b="1" dirty="0" err="1"/>
              <a:t>readline</a:t>
            </a:r>
            <a:r>
              <a:rPr lang="en-US" b="1" dirty="0"/>
              <a:t> </a:t>
            </a:r>
            <a:r>
              <a:rPr lang="en-US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reads a line at a time.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4" y="3150073"/>
            <a:ext cx="10755210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f.readline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'This is the first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f.readline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'This is the second line</a:t>
            </a:r>
            <a:r>
              <a:rPr lang="en-US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f.readline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'This is the third line'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f.readline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82B13-6D12-4E90-8F38-F16C0882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06746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File Object methods: </a:t>
            </a:r>
            <a:r>
              <a:rPr lang="en-US" b="1" dirty="0"/>
              <a:t>seek </a:t>
            </a:r>
            <a:r>
              <a:rPr lang="en-US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goes to the nth byte in the file stream.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3958899" y="2846220"/>
            <a:ext cx="2834933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seek(cookie,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whence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/)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277B0-0810-43C5-B572-B456F8BAE018}"/>
              </a:ext>
            </a:extLst>
          </p:cNvPr>
          <p:cNvSpPr txBox="1"/>
          <p:nvPr/>
        </p:nvSpPr>
        <p:spPr>
          <a:xfrm>
            <a:off x="473242" y="2588124"/>
            <a:ext cx="60960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b="1" dirty="0"/>
              <a:t>seek</a:t>
            </a:r>
            <a:r>
              <a:rPr lang="en-US" dirty="0"/>
              <a:t> definition in Python: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FA680-57C3-4923-B630-9ADCC3DAA3F4}"/>
              </a:ext>
            </a:extLst>
          </p:cNvPr>
          <p:cNvSpPr txBox="1"/>
          <p:nvPr/>
        </p:nvSpPr>
        <p:spPr>
          <a:xfrm>
            <a:off x="906379" y="3398879"/>
            <a:ext cx="111447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cookie </a:t>
            </a:r>
            <a:r>
              <a:rPr lang="en-US" dirty="0"/>
              <a:t>is the offset to which you want to “seek”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/>
              <a:t>whence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0 – start of stream (default)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1 – current stream position (offset can be negative). This is only supported when reading in binary mode.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2 – end of stream (offset usually negative). This is only supported when reading in binary mode.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585BDCC-7C1C-4D27-A0E4-1F9571917F95}"/>
              </a:ext>
            </a:extLst>
          </p:cNvPr>
          <p:cNvSpPr txBox="1"/>
          <p:nvPr/>
        </p:nvSpPr>
        <p:spPr>
          <a:xfrm>
            <a:off x="1101145" y="5002937"/>
            <a:ext cx="10755210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f.seek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go to the 4th byte before the end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'line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7F81C-8ACF-4179-A803-5DC62383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3960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Files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File Object methods: </a:t>
            </a:r>
            <a:r>
              <a:rPr lang="en-US" b="1" dirty="0"/>
              <a:t>tell </a:t>
            </a:r>
            <a:r>
              <a:rPr lang="en-US" dirty="0"/>
              <a:t>method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“Tells” you at which offset you currently are.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79342" y="3041789"/>
            <a:ext cx="10755210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 f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f.tell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f.seek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go to the 4th byte before the end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f.tell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reads only one byte.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f.tell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f.close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02A02-5F04-4547-B068-2B82296A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97441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180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What are exceptions?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Errors that occur during execution are called exceptions.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do Exceptions occur?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When some code results in an unexpected error, an exception is raised.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168085" y="3504990"/>
            <a:ext cx="10755210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result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count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NameError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name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'count'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defined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favorite number is: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1234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can only concatenate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to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ZeroDivisionError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division by zero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082BA-A191-4650-B4BF-115243A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9478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73242" y="1963111"/>
            <a:ext cx="11144742" cy="1808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What are exceptions?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Errors that occur during execution are called exceptions.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do Exceptions occur?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When some code results in an unexpected error, an exception is raised.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168085" y="3504990"/>
            <a:ext cx="10755210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ZeroDivisionError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division by zero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14444-B621-430C-B783-DACB5A20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129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1150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Handling Exceptions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Exceptions can be handled through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except</a:t>
            </a:r>
            <a:r>
              <a:rPr lang="en-US" dirty="0"/>
              <a:t> statements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Handling the exception raised by division by zero.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159553" y="3260347"/>
            <a:ext cx="10755210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ZeroDivisionError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divide by zero!"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Cannot divide by zero!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3273E-CC2D-42AF-8386-84E9A66AC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4233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73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Handling Exceptions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Handling the exception raised by trying to read a non-existent file.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5" y="2923462"/>
            <a:ext cx="10755210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file name to read: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"Trying to read the file:"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FileNotFoundError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was not found!"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9EAAE33C-E79C-4593-9D4F-AF2895E9A688}"/>
              </a:ext>
            </a:extLst>
          </p:cNvPr>
          <p:cNvSpPr txBox="1"/>
          <p:nvPr/>
        </p:nvSpPr>
        <p:spPr>
          <a:xfrm>
            <a:off x="1099395" y="5106115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python test.py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file name to read: aaaaa.txt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Trying to read the file: aaaaa.txt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 aaaaa.txt was not found!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9C4DA-ADC7-4025-8B40-9EA5B59E324A}"/>
              </a:ext>
            </a:extLst>
          </p:cNvPr>
          <p:cNvSpPr txBox="1"/>
          <p:nvPr/>
        </p:nvSpPr>
        <p:spPr>
          <a:xfrm>
            <a:off x="186234" y="5333818"/>
            <a:ext cx="876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82725-7661-496F-90A7-3593C93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6680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73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Handling Exceptions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Handling several exceptions: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5" y="2923462"/>
            <a:ext cx="10755210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file name to read: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"Trying to read the file:"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FileNotFoundError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PermissionError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cannot be read due to: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 error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while reading the file."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9EAAE33C-E79C-4593-9D4F-AF2895E9A688}"/>
              </a:ext>
            </a:extLst>
          </p:cNvPr>
          <p:cNvSpPr txBox="1"/>
          <p:nvPr/>
        </p:nvSpPr>
        <p:spPr>
          <a:xfrm>
            <a:off x="1099395" y="5106115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 python test.py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file name to read: aaaa.txt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Trying to read the file: aaaa.txt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 aaaa.txt cannot be read due to: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Errno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2] No such file or directory: 'aaaa.txt'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9C4DA-ADC7-4025-8B40-9EA5B59E324A}"/>
              </a:ext>
            </a:extLst>
          </p:cNvPr>
          <p:cNvSpPr txBox="1"/>
          <p:nvPr/>
        </p:nvSpPr>
        <p:spPr>
          <a:xfrm>
            <a:off x="186234" y="5333818"/>
            <a:ext cx="876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0E581-8298-4D77-B50F-C4BAECF5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9139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735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Raising Exceptions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Exceptions can be raised for custom reasons using the </a:t>
            </a:r>
            <a:r>
              <a:rPr lang="en-US" b="1" dirty="0"/>
              <a:t>raise</a:t>
            </a:r>
            <a:r>
              <a:rPr lang="en-US" dirty="0"/>
              <a:t> keyword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099395" y="2923462"/>
            <a:ext cx="10755210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file name to read: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"Trying to read the file:"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"secret.txt"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PermissionError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cannot read the secret file!"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FileNotFoundError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PermissionError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cannot be read due to: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 error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while reading the file."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9EAAE33C-E79C-4593-9D4F-AF2895E9A688}"/>
              </a:ext>
            </a:extLst>
          </p:cNvPr>
          <p:cNvSpPr txBox="1"/>
          <p:nvPr/>
        </p:nvSpPr>
        <p:spPr>
          <a:xfrm>
            <a:off x="1099395" y="5606943"/>
            <a:ext cx="10755210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python test.py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file name to read: secret.txt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Trying to read the file: secret.txt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 secret.txt cannot be read due to: You cannot read the secret file!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9C4DA-ADC7-4025-8B40-9EA5B59E324A}"/>
              </a:ext>
            </a:extLst>
          </p:cNvPr>
          <p:cNvSpPr txBox="1"/>
          <p:nvPr/>
        </p:nvSpPr>
        <p:spPr>
          <a:xfrm>
            <a:off x="114044" y="5855186"/>
            <a:ext cx="876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2F96B-E2CF-4A69-942D-B6B4D38D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0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13F92D-C198-4E9B-B69F-6FB002331E08}"/>
              </a:ext>
            </a:extLst>
          </p:cNvPr>
          <p:cNvSpPr txBox="1"/>
          <p:nvPr/>
        </p:nvSpPr>
        <p:spPr>
          <a:xfrm>
            <a:off x="437148" y="15358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will look like a Python file once renamed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B91379-FA56-467D-9294-A27F08676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18" y="2144962"/>
            <a:ext cx="8664077" cy="25680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4AD21-BABC-43C2-BBD4-0D0385B28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97133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590442" y="292835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87534" y="1174754"/>
            <a:ext cx="11216931" cy="909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User-defined Exceptions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600" dirty="0"/>
              <a:t>You can define your own exception which you can later raise when an unintended event happens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/>
              <a:t>This defines </a:t>
            </a:r>
            <a:r>
              <a:rPr lang="en-US" sz="1600" dirty="0" err="1"/>
              <a:t>InvalidWithStandards</a:t>
            </a:r>
            <a:r>
              <a:rPr lang="en-US" sz="1600" dirty="0"/>
              <a:t> exception which is raised when an incompatible device (coffee maker) is processed.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94D54BA2-E427-4EDB-9892-8B8E261CDD5A}"/>
              </a:ext>
            </a:extLst>
          </p:cNvPr>
          <p:cNvSpPr txBox="1"/>
          <p:nvPr/>
        </p:nvSpPr>
        <p:spPr>
          <a:xfrm>
            <a:off x="826679" y="2084618"/>
            <a:ext cx="10755210" cy="470898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.item_reference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ref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.expected_value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expected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received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expected_value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received_value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.format(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.item_reference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.expected_value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item_ref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"COFFEE-MAKER-1234512345"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item_ref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"Received an item that's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incompatiable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with our company standards:"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"Something else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happend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09A0C3-D04D-4BCC-9B5A-C9A5DED9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5926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590442" y="292835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94D54BA2-E427-4EDB-9892-8B8E261CDD5A}"/>
              </a:ext>
            </a:extLst>
          </p:cNvPr>
          <p:cNvSpPr txBox="1"/>
          <p:nvPr/>
        </p:nvSpPr>
        <p:spPr>
          <a:xfrm>
            <a:off x="1664366" y="1058623"/>
            <a:ext cx="8474243" cy="478085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expected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received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.item_reference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ref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.expected_value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expected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received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expected_value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received_value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.format(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.item_reference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.expected_value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.received_value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item_ref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"COFFEE-MAKER-1234512345"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item_ref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received_voltage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InvalidWithStandards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"Received an item that's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incompatiable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with our company standards:"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(e)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"Something else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happend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DC3244E7-1671-4509-8B1D-EFCB7850993A}"/>
              </a:ext>
            </a:extLst>
          </p:cNvPr>
          <p:cNvSpPr txBox="1"/>
          <p:nvPr/>
        </p:nvSpPr>
        <p:spPr>
          <a:xfrm>
            <a:off x="1664366" y="6041945"/>
            <a:ext cx="9508960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 an item that's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incompatiable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 our company standards: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ref=COFFEE-MAKER-1234512345,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expected_value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=240,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received_value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=120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03602-ADDE-4AF7-9D06-5DEBF909B0F8}"/>
              </a:ext>
            </a:extLst>
          </p:cNvPr>
          <p:cNvSpPr txBox="1"/>
          <p:nvPr/>
        </p:nvSpPr>
        <p:spPr>
          <a:xfrm>
            <a:off x="673660" y="6118889"/>
            <a:ext cx="876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156214-F2B2-41FE-95D8-BB8F9A7F12D8}"/>
              </a:ext>
            </a:extLst>
          </p:cNvPr>
          <p:cNvSpPr txBox="1"/>
          <p:nvPr/>
        </p:nvSpPr>
        <p:spPr>
          <a:xfrm>
            <a:off x="96253" y="1459650"/>
            <a:ext cx="15039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User-defined Exceptions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50722-A331-4F0B-B745-13874763E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35071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101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Clean-up after Exceptions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dirty="0"/>
              <a:t>You can clean-up after the exception using </a:t>
            </a:r>
            <a:r>
              <a:rPr lang="en-US" b="1" dirty="0"/>
              <a:t>finally</a:t>
            </a:r>
            <a:r>
              <a:rPr lang="en-US" dirty="0"/>
              <a:t> keyword.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finally</a:t>
            </a:r>
            <a:r>
              <a:rPr lang="en-US" dirty="0"/>
              <a:t> block will be executed regardless whether the exception is taken or not.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1364090" y="3152457"/>
            <a:ext cx="8233099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file name to read: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"Trying to read the file:"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FileNotFoundError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PermissionError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cannot be read due to: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 error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occured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while reading the file."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"Process completed."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5DE8A-ADED-4813-B1E6-A2CEB89C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0524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Exceptions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709863" y="196712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Clean-up after Exceptions (cont.)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7D21D018-5596-4915-A25D-477D8458A823}"/>
              </a:ext>
            </a:extLst>
          </p:cNvPr>
          <p:cNvSpPr txBox="1"/>
          <p:nvPr/>
        </p:nvSpPr>
        <p:spPr>
          <a:xfrm>
            <a:off x="2559226" y="2728498"/>
            <a:ext cx="823309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file name to read: test.txt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Trying to read the file: test.txt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Hello there.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like to program in Python.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is both powerful &amp; easy.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 completed.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07-2B42-44EA-8457-722C38A485F8}"/>
              </a:ext>
            </a:extLst>
          </p:cNvPr>
          <p:cNvSpPr txBox="1"/>
          <p:nvPr/>
        </p:nvSpPr>
        <p:spPr>
          <a:xfrm>
            <a:off x="1074821" y="231099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Output (entering a valid file test.txt) 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763CECD8-4575-4BCD-A50D-7B7732A1830B}"/>
              </a:ext>
            </a:extLst>
          </p:cNvPr>
          <p:cNvSpPr txBox="1"/>
          <p:nvPr/>
        </p:nvSpPr>
        <p:spPr>
          <a:xfrm>
            <a:off x="2559226" y="5118294"/>
            <a:ext cx="8233099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file name to read: aaaa.txt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Trying to read the file: aaaa.txt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 aaaa.txt cannot be read due to: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Errno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2] No such file or directory: 'aaaa.txt'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Process completed.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D17E9-229B-4151-AEE4-9C1F3D207216}"/>
              </a:ext>
            </a:extLst>
          </p:cNvPr>
          <p:cNvSpPr txBox="1"/>
          <p:nvPr/>
        </p:nvSpPr>
        <p:spPr>
          <a:xfrm>
            <a:off x="1074821" y="46291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Output (entering a non-existing file)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D84A8-5798-4064-9ADC-9498675A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162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45137" y="1291456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389021" y="1862847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Namespaces</a:t>
            </a:r>
          </a:p>
        </p:txBody>
      </p:sp>
      <p:pic>
        <p:nvPicPr>
          <p:cNvPr id="5" name="Picture 4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03635BB-F66F-4178-85CA-DBD6C5422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r="7878"/>
          <a:stretch/>
        </p:blipFill>
        <p:spPr>
          <a:xfrm>
            <a:off x="6198976" y="1740567"/>
            <a:ext cx="5334787" cy="507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DB507-2B42-44EA-8457-722C38A485F8}"/>
              </a:ext>
            </a:extLst>
          </p:cNvPr>
          <p:cNvSpPr txBox="1"/>
          <p:nvPr/>
        </p:nvSpPr>
        <p:spPr>
          <a:xfrm>
            <a:off x="753978" y="2206721"/>
            <a:ext cx="60117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 “namespace is a mapping from names to objects.”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Examples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Built-in namespace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Print and other built-in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Built-in exception names such as </a:t>
            </a:r>
            <a:r>
              <a:rPr lang="en-US" b="1" dirty="0" err="1"/>
              <a:t>KeyboardInterrupt</a:t>
            </a:r>
            <a:endParaRPr lang="en-US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Global namespace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Any global variables such as </a:t>
            </a:r>
            <a:r>
              <a:rPr lang="en-US" b="1" dirty="0" err="1"/>
              <a:t>file_name</a:t>
            </a:r>
            <a:endParaRPr lang="en-US" b="1" dirty="0"/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1B57ABBD-E2D5-4BE7-A823-C8E7605DCBCD}"/>
              </a:ext>
            </a:extLst>
          </p:cNvPr>
          <p:cNvSpPr txBox="1"/>
          <p:nvPr/>
        </p:nvSpPr>
        <p:spPr>
          <a:xfrm>
            <a:off x="3380874" y="4502491"/>
            <a:ext cx="2907632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test.py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"myfile.txt"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file_name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F9F9F-24BD-4BE2-A632-66F0E78EAB95}"/>
              </a:ext>
            </a:extLst>
          </p:cNvPr>
          <p:cNvSpPr txBox="1"/>
          <p:nvPr/>
        </p:nvSpPr>
        <p:spPr>
          <a:xfrm>
            <a:off x="753980" y="5195251"/>
            <a:ext cx="5839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Local namespace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Any local names to a function such as </a:t>
            </a:r>
            <a:r>
              <a:rPr lang="en-US" b="1" dirty="0"/>
              <a:t>x</a:t>
            </a:r>
            <a:r>
              <a:rPr lang="en-US" dirty="0"/>
              <a:t> and </a:t>
            </a:r>
            <a:r>
              <a:rPr lang="en-US" b="1" dirty="0"/>
              <a:t>y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692EB1E2-A1B3-44BB-A456-0B79CF25C1F4}"/>
              </a:ext>
            </a:extLst>
          </p:cNvPr>
          <p:cNvSpPr txBox="1"/>
          <p:nvPr/>
        </p:nvSpPr>
        <p:spPr>
          <a:xfrm>
            <a:off x="3429000" y="5841582"/>
            <a:ext cx="2907632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x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y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(x, y)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C493185-C5A9-45CC-BC30-0287D89B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514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45137" y="1291456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220579" y="1862847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Namespaces </a:t>
            </a:r>
            <a:r>
              <a:rPr lang="en-US" sz="1800" b="1" dirty="0"/>
              <a:t>(cont.)</a:t>
            </a:r>
            <a:endParaRPr lang="en-US" b="1" dirty="0"/>
          </a:p>
        </p:txBody>
      </p:sp>
      <p:pic>
        <p:nvPicPr>
          <p:cNvPr id="5" name="Picture 4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03635BB-F66F-4178-85CA-DBD6C5422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r="7878"/>
          <a:stretch/>
        </p:blipFill>
        <p:spPr>
          <a:xfrm>
            <a:off x="6198976" y="1740567"/>
            <a:ext cx="5334787" cy="50706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FDB507-2B42-44EA-8457-722C38A485F8}"/>
              </a:ext>
            </a:extLst>
          </p:cNvPr>
          <p:cNvSpPr txBox="1"/>
          <p:nvPr/>
        </p:nvSpPr>
        <p:spPr>
          <a:xfrm>
            <a:off x="389022" y="2298718"/>
            <a:ext cx="62644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“Namespaces are created at different moments and have different lifetimes.”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Built-in namespace is created when Python starts and is never deleted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Global namespace is created when the module starts/imported and is normally deleted when Python quits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Local namespace is created when the function is called and is deleted when the function ends through either return or raising an unhandled exception.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BD8C4-FA98-407C-A33E-39F1D2A9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061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45137" y="1291456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220579" y="1862847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Scopes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07-2B42-44EA-8457-722C38A485F8}"/>
              </a:ext>
            </a:extLst>
          </p:cNvPr>
          <p:cNvSpPr txBox="1"/>
          <p:nvPr/>
        </p:nvSpPr>
        <p:spPr>
          <a:xfrm>
            <a:off x="389022" y="2298718"/>
            <a:ext cx="62644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scope is “a textual region of a Python program where namespace is directly accessible.”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scope concept defines the way that Python follows to access names such as: variables, functions, objects, … etc.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If Python doesn’t find a variable in the current scope, it will try to look for it in other scopes (above it)</a:t>
            </a:r>
          </a:p>
        </p:txBody>
      </p:sp>
      <p:pic>
        <p:nvPicPr>
          <p:cNvPr id="4" name="Picture 3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B589E5F-BB61-4257-BA3B-9CB44A0A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04" y="1814676"/>
            <a:ext cx="4533657" cy="4464335"/>
          </a:xfrm>
          <a:prstGeom prst="rect">
            <a:avLst/>
          </a:prstGeom>
        </p:spPr>
      </p:pic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47F90AF-813D-405C-9640-0EC8C904CB80}"/>
              </a:ext>
            </a:extLst>
          </p:cNvPr>
          <p:cNvSpPr txBox="1"/>
          <p:nvPr/>
        </p:nvSpPr>
        <p:spPr>
          <a:xfrm>
            <a:off x="3887322" y="4625822"/>
            <a:ext cx="2907632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test()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BBA99-45C6-4B7F-8646-F10960B6FBBE}"/>
              </a:ext>
            </a:extLst>
          </p:cNvPr>
          <p:cNvSpPr txBox="1"/>
          <p:nvPr/>
        </p:nvSpPr>
        <p:spPr>
          <a:xfrm>
            <a:off x="2739189" y="63900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?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F6B3B06A-FEC7-410D-B2E4-2BFCFED1DB88}"/>
              </a:ext>
            </a:extLst>
          </p:cNvPr>
          <p:cNvSpPr txBox="1"/>
          <p:nvPr/>
        </p:nvSpPr>
        <p:spPr>
          <a:xfrm>
            <a:off x="3887322" y="6420852"/>
            <a:ext cx="2907632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Rashid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3FB3C99-D078-49A2-9BD1-7CC387D1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45137" y="1291456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220579" y="1862847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Scopes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DB507-2B42-44EA-8457-722C38A485F8}"/>
              </a:ext>
            </a:extLst>
          </p:cNvPr>
          <p:cNvSpPr txBox="1"/>
          <p:nvPr/>
        </p:nvSpPr>
        <p:spPr>
          <a:xfrm>
            <a:off x="389022" y="2298718"/>
            <a:ext cx="6264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global</a:t>
            </a:r>
            <a:r>
              <a:rPr lang="en-US" dirty="0"/>
              <a:t> keyword binds the name to the global scope</a:t>
            </a:r>
          </a:p>
          <a:p>
            <a:pPr lvl="1"/>
            <a:endParaRPr lang="en-US" dirty="0"/>
          </a:p>
        </p:txBody>
      </p:sp>
      <p:pic>
        <p:nvPicPr>
          <p:cNvPr id="4" name="Picture 3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B589E5F-BB61-4257-BA3B-9CB44A0A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04" y="1814676"/>
            <a:ext cx="4533657" cy="4464335"/>
          </a:xfrm>
          <a:prstGeom prst="rect">
            <a:avLst/>
          </a:prstGeom>
        </p:spPr>
      </p:pic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47F90AF-813D-405C-9640-0EC8C904CB80}"/>
              </a:ext>
            </a:extLst>
          </p:cNvPr>
          <p:cNvSpPr txBox="1"/>
          <p:nvPr/>
        </p:nvSpPr>
        <p:spPr>
          <a:xfrm>
            <a:off x="3232272" y="3246624"/>
            <a:ext cx="2907632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test()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BBA99-45C6-4B7F-8646-F10960B6FBBE}"/>
              </a:ext>
            </a:extLst>
          </p:cNvPr>
          <p:cNvSpPr txBox="1"/>
          <p:nvPr/>
        </p:nvSpPr>
        <p:spPr>
          <a:xfrm>
            <a:off x="2001253" y="530252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?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F6B3B06A-FEC7-410D-B2E4-2BFCFED1DB88}"/>
              </a:ext>
            </a:extLst>
          </p:cNvPr>
          <p:cNvSpPr txBox="1"/>
          <p:nvPr/>
        </p:nvSpPr>
        <p:spPr>
          <a:xfrm>
            <a:off x="3232272" y="5333302"/>
            <a:ext cx="2907632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Mohammed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6F24F-21A4-4B32-BD36-1A7D9043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8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2518866" y="277274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220578" y="1169221"/>
            <a:ext cx="11144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Scopes (cont.)</a:t>
            </a:r>
          </a:p>
        </p:txBody>
      </p:sp>
      <p:pic>
        <p:nvPicPr>
          <p:cNvPr id="4" name="Picture 3" descr="Diagram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B589E5F-BB61-4257-BA3B-9CB44A0A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04" y="1814676"/>
            <a:ext cx="4533657" cy="4464335"/>
          </a:xfrm>
          <a:prstGeom prst="rect">
            <a:avLst/>
          </a:prstGeom>
        </p:spPr>
      </p:pic>
      <p:sp>
        <p:nvSpPr>
          <p:cNvPr id="12" name="TextBox 11" descr="Interactive interpreter">
            <a:extLst>
              <a:ext uri="{FF2B5EF4-FFF2-40B4-BE49-F238E27FC236}">
                <a16:creationId xmlns:a16="http://schemas.microsoft.com/office/drawing/2014/main" id="{684C51DA-25B9-48F1-8C53-5B0454E97F20}"/>
              </a:ext>
            </a:extLst>
          </p:cNvPr>
          <p:cNvSpPr txBox="1"/>
          <p:nvPr/>
        </p:nvSpPr>
        <p:spPr>
          <a:xfrm>
            <a:off x="786063" y="1699460"/>
            <a:ext cx="5991725" cy="48320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scope_test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scope_test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global name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952A7-A326-4A83-AE84-43752A76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80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2518866" y="277274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4140397" y="908901"/>
            <a:ext cx="1652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Scopes (cont.)</a:t>
            </a:r>
          </a:p>
        </p:txBody>
      </p:sp>
      <p:sp>
        <p:nvSpPr>
          <p:cNvPr id="12" name="TextBox 11" descr="Interactive interpreter">
            <a:extLst>
              <a:ext uri="{FF2B5EF4-FFF2-40B4-BE49-F238E27FC236}">
                <a16:creationId xmlns:a16="http://schemas.microsoft.com/office/drawing/2014/main" id="{684C51DA-25B9-48F1-8C53-5B0454E97F20}"/>
              </a:ext>
            </a:extLst>
          </p:cNvPr>
          <p:cNvSpPr txBox="1"/>
          <p:nvPr/>
        </p:nvSpPr>
        <p:spPr>
          <a:xfrm>
            <a:off x="768015" y="1322470"/>
            <a:ext cx="10655969" cy="483209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scope_test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"Rashid"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"Tariq"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after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name_local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Rashid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after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name_nonlocal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Mohammed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after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after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name_global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is Mohammed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scope_test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global name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name)  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global name is Tariq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87614-1B35-4E5E-B46B-022EC4031A65}"/>
              </a:ext>
            </a:extLst>
          </p:cNvPr>
          <p:cNvSpPr txBox="1"/>
          <p:nvPr/>
        </p:nvSpPr>
        <p:spPr>
          <a:xfrm>
            <a:off x="2654968" y="6367364"/>
            <a:ext cx="845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“To rebind variables found outside of the innermost scope, the </a:t>
            </a:r>
            <a:r>
              <a:rPr lang="en-US" sz="1600" b="1" dirty="0"/>
              <a:t>nonlocal</a:t>
            </a:r>
            <a:r>
              <a:rPr lang="en-US" sz="1600" dirty="0"/>
              <a:t> statement can be used”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2520A0-FA40-4631-A1B2-E8FF5EAF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26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CD4D9-3E15-4ACB-BC11-95A8439E9825}"/>
              </a:ext>
            </a:extLst>
          </p:cNvPr>
          <p:cNvSpPr txBox="1"/>
          <p:nvPr/>
        </p:nvSpPr>
        <p:spPr>
          <a:xfrm>
            <a:off x="677779" y="1587986"/>
            <a:ext cx="5690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Right click on the folder and click on "Open with Code"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1B8EC1-41C8-4F9B-A181-2A7A16686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284" y="2131723"/>
            <a:ext cx="6346859" cy="4413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C7BBB1-D8D2-4D50-B887-DF643D48A16C}"/>
              </a:ext>
            </a:extLst>
          </p:cNvPr>
          <p:cNvSpPr/>
          <p:nvPr/>
        </p:nvSpPr>
        <p:spPr>
          <a:xfrm>
            <a:off x="6408821" y="5270014"/>
            <a:ext cx="2298032" cy="32868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A85A9-E0CD-46F2-85AC-96250A93D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64359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45137" y="1291456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Namespaces &amp; Scopes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220579" y="1862847"/>
            <a:ext cx="226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Scopes summary</a:t>
            </a:r>
            <a:endParaRPr lang="en-US" b="1" dirty="0"/>
          </a:p>
        </p:txBody>
      </p:sp>
      <p:pic>
        <p:nvPicPr>
          <p:cNvPr id="5" name="Picture 4" descr="Tabl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EDA6672-7580-47BA-9888-FA95D2999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422" y="1025959"/>
            <a:ext cx="5785271" cy="580208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E4F08A0-469B-438A-83DF-FA6EA713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32851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22652" y="1283435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90599" y="1862847"/>
            <a:ext cx="80812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Classes are an essential part paradigm OOP (Object-Oriented Programming).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Classes can be helpful in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Code organization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Tracking the state of an object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Inheritance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Code reusability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Python, a class is essentially a namespace.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Class definition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 simple empty class can be written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4021062" y="4854557"/>
            <a:ext cx="2907632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EmptyClass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D46998-EF24-4161-A27E-3659D87A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5010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22652" y="1283435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90599" y="1862847"/>
            <a:ext cx="808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Class Objects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Creating objects  from our empty class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3307189" y="2660799"/>
            <a:ext cx="4368958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EmptyClass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first_object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EmptyClass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first_object.value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second_object.value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first_object.value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second_object.value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DF275-F0C7-4111-9679-E83F1708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4594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4" y="1589148"/>
            <a:ext cx="808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Object 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Object methods are functions within an instantiated class.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3271095" y="2323066"/>
            <a:ext cx="4368958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say_hello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obj.say_hello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Hello!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BB063-23C0-4BD5-AA61-38BABBC14190}"/>
              </a:ext>
            </a:extLst>
          </p:cNvPr>
          <p:cNvSpPr txBox="1"/>
          <p:nvPr/>
        </p:nvSpPr>
        <p:spPr>
          <a:xfrm>
            <a:off x="914399" y="3951781"/>
            <a:ext cx="72951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Functions that belong to an object are called methods.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Class functions have an extra argument (conventionally named </a:t>
            </a:r>
            <a:r>
              <a:rPr lang="en-US" b="1" dirty="0"/>
              <a:t>self</a:t>
            </a:r>
            <a:r>
              <a:rPr lang="en-US" dirty="0"/>
              <a:t>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self</a:t>
            </a:r>
            <a:r>
              <a:rPr lang="en-US" dirty="0"/>
              <a:t> argument is used to pass the object itself.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89806360-08AE-42DC-A3C0-F3FCD631F464}"/>
              </a:ext>
            </a:extLst>
          </p:cNvPr>
          <p:cNvSpPr txBox="1"/>
          <p:nvPr/>
        </p:nvSpPr>
        <p:spPr>
          <a:xfrm>
            <a:off x="3680169" y="4903388"/>
            <a:ext cx="6687042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obj.say_hello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Hello!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TestClass.say_hello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(obj)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Hello!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obj.say_hello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() is equivalent to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TestClass.say_hello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(obj)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1EDAF-3645-4909-A0AE-91A6F7F5C97E}"/>
              </a:ext>
            </a:extLst>
          </p:cNvPr>
          <p:cNvSpPr txBox="1"/>
          <p:nvPr/>
        </p:nvSpPr>
        <p:spPr>
          <a:xfrm>
            <a:off x="7433857" y="2704066"/>
            <a:ext cx="4722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TestClass.say_hello</a:t>
            </a:r>
            <a:r>
              <a:rPr lang="en-US" b="1" dirty="0"/>
              <a:t> </a:t>
            </a:r>
            <a:r>
              <a:rPr lang="en-US" dirty="0"/>
              <a:t>is called a class 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obj.say_hello</a:t>
            </a:r>
            <a:r>
              <a:rPr lang="en-US" dirty="0"/>
              <a:t> is called an object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294B2-0165-42C7-9793-7873517B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4" y="1589148"/>
            <a:ext cx="808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Object Special Methods: __</a:t>
            </a:r>
            <a:r>
              <a:rPr lang="en-US" sz="1800" b="1" dirty="0" err="1"/>
              <a:t>init</a:t>
            </a:r>
            <a:r>
              <a:rPr lang="en-US" sz="1800" b="1" dirty="0"/>
              <a:t>__ </a:t>
            </a:r>
            <a:r>
              <a:rPr lang="en-US" sz="1800" dirty="0"/>
              <a:t>method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</a:t>
            </a:r>
            <a:r>
              <a:rPr lang="en-US" dirty="0"/>
              <a:t> method is used to initialize the object when it’s first instantiated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148148" y="2347129"/>
            <a:ext cx="6322084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print_my_name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name is"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person1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person2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person1.print_my_name()  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is Khalid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person2.print_my_name()  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is Mohammed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65D0D-619F-4CCE-8F12-2C29F6EE7541}"/>
              </a:ext>
            </a:extLst>
          </p:cNvPr>
          <p:cNvSpPr txBox="1"/>
          <p:nvPr/>
        </p:nvSpPr>
        <p:spPr>
          <a:xfrm>
            <a:off x="1287378" y="4705548"/>
            <a:ext cx="10250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Here, </a:t>
            </a: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</a:t>
            </a:r>
            <a:r>
              <a:rPr lang="en-US" dirty="0"/>
              <a:t> is used to initialize the name that belongs to the object </a:t>
            </a:r>
            <a:r>
              <a:rPr lang="en-US" b="1" dirty="0"/>
              <a:t>self</a:t>
            </a:r>
            <a:r>
              <a:rPr lang="en-US" dirty="0"/>
              <a:t> with the argument it receives when </a:t>
            </a:r>
            <a:r>
              <a:rPr lang="en-US" b="1" dirty="0"/>
              <a:t>Person</a:t>
            </a:r>
            <a:r>
              <a:rPr lang="en-US" dirty="0"/>
              <a:t> is instantiated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4CCAB-0E62-4DD1-AF09-7EDE8DFD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220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4" y="1589148"/>
            <a:ext cx="808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Object Special Methods: __str__ </a:t>
            </a:r>
            <a:r>
              <a:rPr lang="en-US" sz="1800" dirty="0"/>
              <a:t>method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__str__</a:t>
            </a:r>
            <a:r>
              <a:rPr lang="en-US" dirty="0"/>
              <a:t> method is used to return a string that will represent the object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148148" y="2347129"/>
            <a:ext cx="6322084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name is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person1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(person1)    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is Khalid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person2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(person2)    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My name is Mohammed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EE8C5-8A11-402E-813F-92AD8F7A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20913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388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Object Special Methods: __</a:t>
            </a:r>
            <a:r>
              <a:rPr lang="en-US" sz="1800" b="1" dirty="0" err="1"/>
              <a:t>getitem</a:t>
            </a:r>
            <a:r>
              <a:rPr lang="en-US" sz="1800" b="1" dirty="0"/>
              <a:t>__, __</a:t>
            </a:r>
            <a:r>
              <a:rPr lang="en-US" sz="1800" b="1" dirty="0" err="1"/>
              <a:t>setitem</a:t>
            </a:r>
            <a:r>
              <a:rPr lang="en-US" sz="1800" b="1" dirty="0"/>
              <a:t>__ </a:t>
            </a:r>
            <a:r>
              <a:rPr lang="en-US" sz="1800" dirty="0"/>
              <a:t>methods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__</a:t>
            </a:r>
            <a:r>
              <a:rPr lang="en-US" sz="1800" b="1" dirty="0"/>
              <a:t> </a:t>
            </a:r>
            <a:r>
              <a:rPr lang="en-US" sz="1800" b="1" dirty="0" err="1"/>
              <a:t>getitem</a:t>
            </a:r>
            <a:r>
              <a:rPr lang="en-US" b="1" dirty="0"/>
              <a:t>__</a:t>
            </a:r>
            <a:r>
              <a:rPr lang="en-US" dirty="0"/>
              <a:t> is used when you try to index the object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__</a:t>
            </a:r>
            <a:r>
              <a:rPr lang="en-US" sz="1800" b="1" dirty="0"/>
              <a:t> </a:t>
            </a:r>
            <a:r>
              <a:rPr lang="en-US" sz="1800" b="1" dirty="0" err="1"/>
              <a:t>setitem</a:t>
            </a:r>
            <a:r>
              <a:rPr lang="en-US" b="1" dirty="0"/>
              <a:t>__</a:t>
            </a:r>
            <a:r>
              <a:rPr lang="en-US" dirty="0"/>
              <a:t> is used when you try to index the object to set it to a different value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689568" y="2575808"/>
            <a:ext cx="6322084" cy="35394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.name[n]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.name[n]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__str__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__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getitem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__ will be called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__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setitem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__ will be called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(person)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FDDD8CB2-45EE-4D74-A4F6-1A6AA3B545BE}"/>
              </a:ext>
            </a:extLst>
          </p:cNvPr>
          <p:cNvSpPr txBox="1"/>
          <p:nvPr/>
        </p:nvSpPr>
        <p:spPr>
          <a:xfrm>
            <a:off x="2689568" y="6297576"/>
            <a:ext cx="6322084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</a:p>
          <a:p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Khslid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09E33-7E45-4A49-90E8-346E6C51C0BB}"/>
              </a:ext>
            </a:extLst>
          </p:cNvPr>
          <p:cNvSpPr txBox="1"/>
          <p:nvPr/>
        </p:nvSpPr>
        <p:spPr>
          <a:xfrm>
            <a:off x="1560095" y="637452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91C54-7BBD-4CAF-A839-EE7DD1DD5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375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388643" cy="1219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b="1" dirty="0"/>
              <a:t>Object Special Methods</a:t>
            </a:r>
            <a:endParaRPr lang="en-US" sz="1800" dirty="0"/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There are many more special methods, you can look them up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3B2F0C-7B39-40CF-BADE-EC339103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37047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4" y="1589148"/>
            <a:ext cx="8081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Class variables &amp; Instance variables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Sometimes you want to share a variable between all objects 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148147" y="2347129"/>
            <a:ext cx="7753841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country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shared by all objects/persons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specific to each object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person1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(person1.country)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Oman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person2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(person2.country)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Oman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35C96-21FB-4040-B3B4-43F8EADE3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2351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Inheritance</a:t>
            </a:r>
            <a:endParaRPr lang="en-US" sz="18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make your class inherit from another class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Inheritance from another class makes attributes found in base class/s available in your class.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043873" y="2789477"/>
            <a:ext cx="7753841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gender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person.gender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	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7568F1-66F1-48EA-A74A-BF00F335B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69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83352E-7308-47FB-885E-268185CF82C2}"/>
              </a:ext>
            </a:extLst>
          </p:cNvPr>
          <p:cNvSpPr txBox="1"/>
          <p:nvPr/>
        </p:nvSpPr>
        <p:spPr>
          <a:xfrm>
            <a:off x="449177" y="1529698"/>
            <a:ext cx="3994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Since we created the folder ourselves, you can click on "Yes, I trust the authors"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6FD40A-BDB5-4068-AC8D-48DC86D58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79" y="1617032"/>
            <a:ext cx="6833484" cy="5116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00C395-C53A-45C0-A7A5-05E9D922E5CE}"/>
              </a:ext>
            </a:extLst>
          </p:cNvPr>
          <p:cNvSpPr/>
          <p:nvPr/>
        </p:nvSpPr>
        <p:spPr>
          <a:xfrm>
            <a:off x="6629400" y="4961021"/>
            <a:ext cx="1439779" cy="31683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F5EB-BDCF-40AC-BE66-B90C48CD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427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Inheritance (cont.)</a:t>
            </a:r>
            <a:endParaRPr lang="en-US" sz="1800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Sometimes you want to extend the functionality of a specific function in the base class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1851368" y="2436551"/>
            <a:ext cx="7753841" cy="33239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gender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get_name_len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returns an int output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get_name_len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output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get_name_len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returns a string result including int output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length of the name is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person.get_name_len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length of the name is 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817646-153F-4FB2-9759-AADF3D6D9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8209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Multiple Inheritance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Multiple inheritance can be thought of as inheriting attributes from parent/base classes (depth-first) from left to right.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336642" y="2813540"/>
            <a:ext cx="7753841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C56D7-DADC-4315-92E6-B9DB39FFD488}"/>
              </a:ext>
            </a:extLst>
          </p:cNvPr>
          <p:cNvSpPr txBox="1"/>
          <p:nvPr/>
        </p:nvSpPr>
        <p:spPr>
          <a:xfrm>
            <a:off x="1395663" y="3729335"/>
            <a:ext cx="9019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If an attribute is not found in </a:t>
            </a:r>
            <a:r>
              <a:rPr lang="en-US" b="1" dirty="0" err="1"/>
              <a:t>MyClass</a:t>
            </a:r>
            <a:r>
              <a:rPr lang="en-US" dirty="0"/>
              <a:t>, it’ll be searched in </a:t>
            </a:r>
            <a:r>
              <a:rPr lang="en-US" b="1" dirty="0"/>
              <a:t>A</a:t>
            </a:r>
            <a:r>
              <a:rPr lang="en-US" dirty="0"/>
              <a:t> and all its base classes. If it’s not found there, it’ll be searched in </a:t>
            </a:r>
            <a:r>
              <a:rPr lang="en-US" b="1" dirty="0"/>
              <a:t>B</a:t>
            </a:r>
            <a:r>
              <a:rPr lang="en-US" dirty="0"/>
              <a:t> and all its base classes, … and so 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6788A-996C-4EA1-87BD-F89CB1153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6448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Multiple Inheritance (cont.)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2148147" y="2151803"/>
            <a:ext cx="7753841" cy="35394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name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"AAAA"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letter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"Hi!!!!!!"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 = C()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(c.name,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c.letter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AAAA B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c.say_hi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     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Hi!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BA9D2-C9EB-4610-BA24-18139748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33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Classes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Multiple Inheritance (cont.)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1767147" y="2147792"/>
            <a:ext cx="9867390" cy="375487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gender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"Male"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CollegeStudent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.college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college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MaleStudent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CollegeStudent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MalePerson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male_student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MaleStudent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(male_student.name,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male_student.college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male_student.gender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Khalid SQU Male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695C22-62B8-46D4-B001-DDAB519E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1690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Decorators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8C2274-61D0-48DC-BBDC-0B93B79D1427}"/>
              </a:ext>
            </a:extLst>
          </p:cNvPr>
          <p:cNvSpPr txBox="1"/>
          <p:nvPr/>
        </p:nvSpPr>
        <p:spPr>
          <a:xfrm>
            <a:off x="950493" y="1589148"/>
            <a:ext cx="9709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You might notice the </a:t>
            </a:r>
            <a:r>
              <a:rPr lang="en-US" b="1" dirty="0"/>
              <a:t>@</a:t>
            </a:r>
            <a:r>
              <a:rPr lang="en-US" dirty="0"/>
              <a:t> syntax in some Python code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9F79B1E1-BD78-4934-BC06-A0C593C02DEF}"/>
              </a:ext>
            </a:extLst>
          </p:cNvPr>
          <p:cNvSpPr txBox="1"/>
          <p:nvPr/>
        </p:nvSpPr>
        <p:spPr>
          <a:xfrm>
            <a:off x="1767147" y="2067581"/>
            <a:ext cx="9867390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person.name_length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8884-41A5-44E9-9EB7-AF614F93CF29}"/>
              </a:ext>
            </a:extLst>
          </p:cNvPr>
          <p:cNvSpPr txBox="1"/>
          <p:nvPr/>
        </p:nvSpPr>
        <p:spPr>
          <a:xfrm>
            <a:off x="1767147" y="4131808"/>
            <a:ext cx="96693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property</a:t>
            </a:r>
            <a:r>
              <a:rPr lang="en-US" dirty="0"/>
              <a:t> is a built-in function.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property</a:t>
            </a:r>
            <a:r>
              <a:rPr lang="en-US" dirty="0"/>
              <a:t> in the above example is called a decorator (“</a:t>
            </a:r>
            <a:r>
              <a:rPr lang="en-US" b="1" dirty="0"/>
              <a:t>@</a:t>
            </a:r>
            <a:r>
              <a:rPr lang="en-US" dirty="0"/>
              <a:t>” syntax).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“</a:t>
            </a:r>
            <a:r>
              <a:rPr lang="en-US" b="1" dirty="0"/>
              <a:t>A decorator in Python is a function that takes another function as its argument, and [usually] returns yet another function.</a:t>
            </a:r>
            <a:r>
              <a:rPr lang="en-US" dirty="0"/>
              <a:t>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However, In the above example, </a:t>
            </a:r>
            <a:r>
              <a:rPr lang="en-US" b="1" dirty="0" err="1"/>
              <a:t>name_length</a:t>
            </a:r>
            <a:r>
              <a:rPr lang="en-US" dirty="0"/>
              <a:t> is no longer a function, but a property.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property can be set through a setter, get through a getter, and delete through a </a:t>
            </a:r>
            <a:r>
              <a:rPr lang="en-US" dirty="0" err="1"/>
              <a:t>deleter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property definition: 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F1ED16C3-0626-43B9-A958-C2EA4DC20756}"/>
              </a:ext>
            </a:extLst>
          </p:cNvPr>
          <p:cNvSpPr txBox="1"/>
          <p:nvPr/>
        </p:nvSpPr>
        <p:spPr>
          <a:xfrm>
            <a:off x="1767147" y="6290665"/>
            <a:ext cx="9867390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fget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fset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fdel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468BE-666A-4EBA-A91E-8D94A479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436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Decorators (cont.)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8884-41A5-44E9-9EB7-AF614F93CF29}"/>
              </a:ext>
            </a:extLst>
          </p:cNvPr>
          <p:cNvSpPr txBox="1"/>
          <p:nvPr/>
        </p:nvSpPr>
        <p:spPr>
          <a:xfrm>
            <a:off x="1037231" y="1585847"/>
            <a:ext cx="966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property definition: 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F1ED16C3-0626-43B9-A958-C2EA4DC20756}"/>
              </a:ext>
            </a:extLst>
          </p:cNvPr>
          <p:cNvSpPr txBox="1"/>
          <p:nvPr/>
        </p:nvSpPr>
        <p:spPr>
          <a:xfrm>
            <a:off x="1554589" y="2043920"/>
            <a:ext cx="9867390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it-IT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fget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fset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fdel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it-IT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5B306-AC4F-4B86-A8AB-B107F957D8BA}"/>
              </a:ext>
            </a:extLst>
          </p:cNvPr>
          <p:cNvSpPr txBox="1"/>
          <p:nvPr/>
        </p:nvSpPr>
        <p:spPr>
          <a:xfrm>
            <a:off x="1037231" y="2440438"/>
            <a:ext cx="9669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following code is equivalent to the previous example 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1554589" y="2957917"/>
            <a:ext cx="9867390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 =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@property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.name)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equivalent to @property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 = Person(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person.name_length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output: 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F28ACD-70A7-403F-9647-9878A3A2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928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Decorators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1879442" y="2284149"/>
            <a:ext cx="3550811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call_three_times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inner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call_three_times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FC03F0C1-18BA-4741-A52D-D07EE6E53854}"/>
              </a:ext>
            </a:extLst>
          </p:cNvPr>
          <p:cNvSpPr txBox="1"/>
          <p:nvPr/>
        </p:nvSpPr>
        <p:spPr>
          <a:xfrm>
            <a:off x="6672020" y="2284149"/>
            <a:ext cx="3550811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call_three_times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inner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@call_three_times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557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following two code snippets are equivalent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D6BDC6-06A4-49BF-858B-813381FFBD08}"/>
              </a:ext>
            </a:extLst>
          </p:cNvPr>
          <p:cNvSpPr txBox="1"/>
          <p:nvPr/>
        </p:nvSpPr>
        <p:spPr>
          <a:xfrm>
            <a:off x="1945106" y="5021179"/>
            <a:ext cx="285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Without syntactic sugar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35C30A-F003-40F6-8F40-2A13A62216AD}"/>
              </a:ext>
            </a:extLst>
          </p:cNvPr>
          <p:cNvSpPr txBox="1"/>
          <p:nvPr/>
        </p:nvSpPr>
        <p:spPr>
          <a:xfrm>
            <a:off x="6914148" y="5097379"/>
            <a:ext cx="2859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With syntactic sugar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41FF5B89-7D7F-46D4-BD22-2C9FAD1E4E14}"/>
              </a:ext>
            </a:extLst>
          </p:cNvPr>
          <p:cNvSpPr txBox="1"/>
          <p:nvPr/>
        </p:nvSpPr>
        <p:spPr>
          <a:xfrm>
            <a:off x="4726405" y="5853518"/>
            <a:ext cx="3074069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FBDEBB-DE13-4371-B261-24CECC5C4740}"/>
              </a:ext>
            </a:extLst>
          </p:cNvPr>
          <p:cNvSpPr txBox="1"/>
          <p:nvPr/>
        </p:nvSpPr>
        <p:spPr>
          <a:xfrm>
            <a:off x="3481139" y="6038184"/>
            <a:ext cx="101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F70E5-76AE-4732-BAF9-EE821CE80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723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Decorators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3591936" y="2139638"/>
            <a:ext cx="7316695" cy="35394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timeit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default_timer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timer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time_this_func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start = timer()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end = timer()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elapsed_time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end - start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"took"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elapsed_time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 execute."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inner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@time_this_func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"Hi!"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/>
              <a:t>time_this_func</a:t>
            </a:r>
            <a:r>
              <a:rPr lang="en-US" dirty="0"/>
              <a:t> is a decorator that calculates the execution time of a target function.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F9ED712D-F237-4D04-8B1D-5F5FA9C3D53B}"/>
              </a:ext>
            </a:extLst>
          </p:cNvPr>
          <p:cNvSpPr txBox="1"/>
          <p:nvPr/>
        </p:nvSpPr>
        <p:spPr>
          <a:xfrm>
            <a:off x="3591935" y="6090006"/>
            <a:ext cx="7316695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Hi!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say_hi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took 5.083996802568436e-05 to execute.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4F3DE1-FFA8-4037-9800-764CAC83BA50}"/>
              </a:ext>
            </a:extLst>
          </p:cNvPr>
          <p:cNvSpPr txBox="1"/>
          <p:nvPr/>
        </p:nvSpPr>
        <p:spPr>
          <a:xfrm>
            <a:off x="2650960" y="6166950"/>
            <a:ext cx="101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EC31F-60FF-45BD-A02A-982F5498B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6877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Iterators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3591936" y="2139638"/>
            <a:ext cx="7316695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Lists, tuples, strings, …</a:t>
            </a:r>
            <a:r>
              <a:rPr lang="en-US" dirty="0" err="1"/>
              <a:t>etc</a:t>
            </a:r>
            <a:r>
              <a:rPr lang="en-US" dirty="0"/>
              <a:t> are iterable using the “iterator protocol”.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FEBC1-A2EC-4610-B963-F6FEBADAD07B}"/>
              </a:ext>
            </a:extLst>
          </p:cNvPr>
          <p:cNvSpPr txBox="1"/>
          <p:nvPr/>
        </p:nvSpPr>
        <p:spPr>
          <a:xfrm>
            <a:off x="1251284" y="4161903"/>
            <a:ext cx="10014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How does this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for</a:t>
            </a:r>
            <a:r>
              <a:rPr lang="en-US" dirty="0"/>
              <a:t> loops through the iterator and calls the special method </a:t>
            </a:r>
            <a:r>
              <a:rPr lang="en-US" b="1" dirty="0"/>
              <a:t>__next__</a:t>
            </a:r>
            <a:r>
              <a:rPr lang="en-US" dirty="0"/>
              <a:t> over each iteration.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0184D-DA45-43A6-AB3A-32A8857E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43234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Iterators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4069190" y="1814785"/>
            <a:ext cx="7316695" cy="35394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str_iterator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at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7fdfc699de20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s_iter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StopIteration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2C9CF1A6-5885-4D08-A3C0-9CE2792E4813}"/>
              </a:ext>
            </a:extLst>
          </p:cNvPr>
          <p:cNvSpPr txBox="1"/>
          <p:nvPr/>
        </p:nvSpPr>
        <p:spPr>
          <a:xfrm>
            <a:off x="122831" y="2143648"/>
            <a:ext cx="3811496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s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CE1E1E-7A3F-45A3-B661-74805D0D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6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FDBEE-C60C-46E1-9086-3025CFD69FC4}"/>
              </a:ext>
            </a:extLst>
          </p:cNvPr>
          <p:cNvSpPr txBox="1"/>
          <p:nvPr/>
        </p:nvSpPr>
        <p:spPr>
          <a:xfrm>
            <a:off x="553453" y="1435586"/>
            <a:ext cx="33487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Next, we can write the following statement on the “test.py” file: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33011-AA99-42C7-8F5C-1C91AF0CB7A8}"/>
              </a:ext>
            </a:extLst>
          </p:cNvPr>
          <p:cNvSpPr txBox="1"/>
          <p:nvPr/>
        </p:nvSpPr>
        <p:spPr>
          <a:xfrm>
            <a:off x="1038727" y="2454259"/>
            <a:ext cx="2085473" cy="369332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"Hello!"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02C6B95-01B7-4936-960E-AD7FDF89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958" y="1435586"/>
            <a:ext cx="6732378" cy="50548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86EFC-EAF8-4A5E-AA79-3F8A0A8E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92044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794978" y="304638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Iterators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2233114" y="1646637"/>
            <a:ext cx="7316695" cy="33239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data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__next__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raise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StopIteration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.index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reverse_word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Reverse(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reverse_word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631A-3B05-4D05-BE6A-F97191A8C090}"/>
              </a:ext>
            </a:extLst>
          </p:cNvPr>
          <p:cNvSpPr txBox="1"/>
          <p:nvPr/>
        </p:nvSpPr>
        <p:spPr>
          <a:xfrm>
            <a:off x="517359" y="1180918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can create a class that implements the “iterator protocol”</a:t>
            </a: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F96F152E-9F72-410C-9EF7-835C112A2A32}"/>
              </a:ext>
            </a:extLst>
          </p:cNvPr>
          <p:cNvSpPr txBox="1"/>
          <p:nvPr/>
        </p:nvSpPr>
        <p:spPr>
          <a:xfrm>
            <a:off x="3985713" y="5536554"/>
            <a:ext cx="3811496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863D2-E45C-4DE4-99AB-FEB1D08C0D23}"/>
              </a:ext>
            </a:extLst>
          </p:cNvPr>
          <p:cNvSpPr txBox="1"/>
          <p:nvPr/>
        </p:nvSpPr>
        <p:spPr>
          <a:xfrm>
            <a:off x="2982063" y="5789403"/>
            <a:ext cx="1003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BB006-6916-4471-8D8B-AD14B655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5331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Generators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3094631" y="3053334"/>
            <a:ext cx="7316695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(data)-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data[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reverse(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8402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Generators are a powerful way to create iterators.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generator is essentially a function that has a </a:t>
            </a:r>
            <a:r>
              <a:rPr lang="en-US" b="1" dirty="0"/>
              <a:t>yield</a:t>
            </a:r>
            <a:r>
              <a:rPr lang="en-US" dirty="0"/>
              <a:t> keyword instead of </a:t>
            </a:r>
            <a:r>
              <a:rPr lang="en-US" b="1" dirty="0"/>
              <a:t>return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Previous </a:t>
            </a:r>
            <a:r>
              <a:rPr lang="en-US" b="1" dirty="0"/>
              <a:t>Reverse</a:t>
            </a:r>
            <a:r>
              <a:rPr lang="en-US" dirty="0"/>
              <a:t> example can be written as follows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CFEBC1-A2EC-4610-B963-F6FEBADAD07B}"/>
              </a:ext>
            </a:extLst>
          </p:cNvPr>
          <p:cNvSpPr txBox="1"/>
          <p:nvPr/>
        </p:nvSpPr>
        <p:spPr>
          <a:xfrm>
            <a:off x="1299410" y="5028177"/>
            <a:ext cx="10014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generators, </a:t>
            </a:r>
            <a:r>
              <a:rPr lang="en-US" b="1" dirty="0"/>
              <a:t>__</a:t>
            </a:r>
            <a:r>
              <a:rPr lang="en-US" b="1" dirty="0" err="1"/>
              <a:t>iter</a:t>
            </a:r>
            <a:r>
              <a:rPr lang="en-US" b="1" dirty="0"/>
              <a:t>__</a:t>
            </a:r>
            <a:r>
              <a:rPr lang="en-US" dirty="0"/>
              <a:t> and </a:t>
            </a:r>
            <a:r>
              <a:rPr lang="en-US" b="1" dirty="0"/>
              <a:t>__next__</a:t>
            </a:r>
            <a:r>
              <a:rPr lang="en-US" dirty="0"/>
              <a:t> are created automatically.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3E8E1-4084-4999-AC09-01540340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9851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2601338" y="2583206"/>
            <a:ext cx="7316695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upto_n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index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index &lt;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upto_n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index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index +=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 1 2 3 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23152-F5CA-4CC1-9DA1-87DB91666BDD}"/>
              </a:ext>
            </a:extLst>
          </p:cNvPr>
          <p:cNvSpPr txBox="1"/>
          <p:nvPr/>
        </p:nvSpPr>
        <p:spPr>
          <a:xfrm>
            <a:off x="1251285" y="1652155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yield</a:t>
            </a:r>
            <a:r>
              <a:rPr lang="en-US" dirty="0"/>
              <a:t> isn’t really like a </a:t>
            </a:r>
            <a:r>
              <a:rPr lang="en-US" b="1" dirty="0"/>
              <a:t>return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61171-D138-4653-A86C-55B458DD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3296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2601338" y="2583206"/>
            <a:ext cx="7316695" cy="378565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upto_n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index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index &lt;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upto_n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index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index +=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wrapper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 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 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 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yield from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wrapper():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0 1 2 a b c 3 4 5 d e f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23152-F5CA-4CC1-9DA1-87DB91666BDD}"/>
              </a:ext>
            </a:extLst>
          </p:cNvPr>
          <p:cNvSpPr txBox="1"/>
          <p:nvPr/>
        </p:nvSpPr>
        <p:spPr>
          <a:xfrm>
            <a:off x="1251285" y="1652155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yield</a:t>
            </a:r>
            <a:r>
              <a:rPr lang="en-US" dirty="0"/>
              <a:t> </a:t>
            </a:r>
            <a:r>
              <a:rPr lang="en-US" b="1" dirty="0"/>
              <a:t>from </a:t>
            </a:r>
            <a:r>
              <a:rPr lang="en-US" dirty="0"/>
              <a:t>is used to yield values from a generator.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A1853-6634-4083-8755-8B3BD101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0773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Generators (cont.)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2994369" y="2531069"/>
            <a:ext cx="731669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values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8000000000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MemoryError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values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8000000000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8402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Generators/iterators can save up memory when processing a large set of values since they calculate values when they’re requested for.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1BDC-94E5-4D6C-85D7-E0A09282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253106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Generator Expressions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18A78C6-4DEC-4A46-877C-4027386DAB49}"/>
              </a:ext>
            </a:extLst>
          </p:cNvPr>
          <p:cNvSpPr txBox="1"/>
          <p:nvPr/>
        </p:nvSpPr>
        <p:spPr>
          <a:xfrm>
            <a:off x="2930200" y="2150069"/>
            <a:ext cx="7316695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&lt;generator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at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7fdfc68b97b0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251285" y="1652155"/>
            <a:ext cx="8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Generators can be written in a linear form using parentheses </a:t>
            </a:r>
            <a:r>
              <a:rPr lang="en-US" b="1" dirty="0"/>
              <a:t>(</a:t>
            </a:r>
            <a:r>
              <a:rPr lang="en-US" dirty="0"/>
              <a:t> and </a:t>
            </a:r>
            <a:r>
              <a:rPr lang="en-US" b="1" dirty="0"/>
              <a:t>)</a:t>
            </a:r>
            <a:endParaRPr lang="en-US" dirty="0"/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5C9B4AA4-B907-4DF6-AA5E-F7B6EA611CDB}"/>
              </a:ext>
            </a:extLst>
          </p:cNvPr>
          <p:cNvSpPr txBox="1"/>
          <p:nvPr/>
        </p:nvSpPr>
        <p:spPr>
          <a:xfrm>
            <a:off x="2930199" y="3399346"/>
            <a:ext cx="7316695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word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(word[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(word)-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namO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C2844D-FCE6-4364-9A21-B2BABE62A39D}"/>
              </a:ext>
            </a:extLst>
          </p:cNvPr>
          <p:cNvSpPr txBox="1"/>
          <p:nvPr/>
        </p:nvSpPr>
        <p:spPr>
          <a:xfrm>
            <a:off x="2930199" y="4682895"/>
            <a:ext cx="7316695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list_of_tuples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*j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j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list_of_tuples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&lt;generator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at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7f087a808740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my_genexpr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DDABFE-8248-4D46-9F8F-73663BD5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84091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Tests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4770" y="2359057"/>
            <a:ext cx="108043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doctest</a:t>
            </a:r>
            <a:r>
              <a:rPr lang="en-US" dirty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dirty="0" err="1"/>
              <a:t>doctest</a:t>
            </a:r>
            <a:r>
              <a:rPr lang="en-US" dirty="0"/>
              <a:t> module is simple &amp; effortless.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Creating a test is as simple as copy-and-pasting the function call along with its results into the docstring (function documentation).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 case there’s a failure, a clear message will be provided to which test has failed along with expected/got values. 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C2844D-FCE6-4364-9A21-B2BABE62A39D}"/>
              </a:ext>
            </a:extLst>
          </p:cNvPr>
          <p:cNvSpPr txBox="1"/>
          <p:nvPr/>
        </p:nvSpPr>
        <p:spPr>
          <a:xfrm>
            <a:off x="3824549" y="3904207"/>
            <a:ext cx="7316695" cy="28931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doctest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"""Computes the square of each item in the list.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([4, 5, 6])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[16, 25, 36]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  """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**=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doctest.testmod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F0916A-E2FB-4095-99FC-1430E23FB98C}"/>
              </a:ext>
            </a:extLst>
          </p:cNvPr>
          <p:cNvSpPr txBox="1"/>
          <p:nvPr/>
        </p:nvSpPr>
        <p:spPr>
          <a:xfrm>
            <a:off x="1054770" y="1667664"/>
            <a:ext cx="8402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Writing tests is crucial during the development process to verify that the code runs as expected.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E20D6-2ADD-4B7C-B298-AFFC71AA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71935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Writing Tests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unittest</a:t>
            </a:r>
            <a:r>
              <a:rPr lang="en-US" dirty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unittest</a:t>
            </a:r>
            <a:r>
              <a:rPr lang="en-US" dirty="0"/>
              <a:t> is not as simple as </a:t>
            </a:r>
            <a:r>
              <a:rPr lang="en-US" b="1" dirty="0" err="1"/>
              <a:t>doctest</a:t>
            </a:r>
            <a:r>
              <a:rPr lang="en-US" dirty="0"/>
              <a:t>, but it has more advanced capabilities for testing code.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Many Python programmers use </a:t>
            </a:r>
            <a:r>
              <a:rPr lang="en-US" b="1" dirty="0" err="1"/>
              <a:t>unittest</a:t>
            </a:r>
            <a:r>
              <a:rPr lang="en-US" b="1" dirty="0"/>
              <a:t> </a:t>
            </a:r>
            <a:r>
              <a:rPr lang="en-US" dirty="0"/>
              <a:t>to write their tests</a:t>
            </a:r>
            <a:r>
              <a:rPr lang="en-US" b="1" dirty="0"/>
              <a:t>.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C2844D-FCE6-4364-9A21-B2BABE62A39D}"/>
              </a:ext>
            </a:extLst>
          </p:cNvPr>
          <p:cNvSpPr txBox="1"/>
          <p:nvPr/>
        </p:nvSpPr>
        <p:spPr>
          <a:xfrm>
            <a:off x="3660118" y="2658454"/>
            <a:ext cx="7966398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unittest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square_list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MyCodeTest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unittest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TestCase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test_square_list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1.44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14.44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28.09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.assertEqual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]),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.assertRaises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unittest.main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C87DFF1D-7E94-4E4B-8BBC-EC5F16BD1AFE}"/>
              </a:ext>
            </a:extLst>
          </p:cNvPr>
          <p:cNvSpPr txBox="1"/>
          <p:nvPr/>
        </p:nvSpPr>
        <p:spPr>
          <a:xfrm>
            <a:off x="3660118" y="5579069"/>
            <a:ext cx="731669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----------------------------------------------------------------------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 1 test in 0.000s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A42C78-A769-4C92-99D7-2BB67DBCD544}"/>
              </a:ext>
            </a:extLst>
          </p:cNvPr>
          <p:cNvSpPr txBox="1"/>
          <p:nvPr/>
        </p:nvSpPr>
        <p:spPr>
          <a:xfrm>
            <a:off x="2745713" y="5979178"/>
            <a:ext cx="114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5AB58-13FA-4EBB-AF11-07A36876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5741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virtual environment is “a self-contained directory tree that contains a Python installation for a particular version of Python, plus a number of additional packages”.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Virtual Environments are used to create isolated environments for Python projects.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Different projects can use different virtual </a:t>
            </a:r>
            <a:r>
              <a:rPr lang="en-US" dirty="0" err="1"/>
              <a:t>enviornments</a:t>
            </a:r>
            <a:r>
              <a:rPr lang="en-US" dirty="0"/>
              <a:t> that contain different versions of different packages/modules.</a:t>
            </a:r>
          </a:p>
        </p:txBody>
      </p:sp>
      <p:pic>
        <p:nvPicPr>
          <p:cNvPr id="7" name="Picture 6" descr="Diagram, timeline&#10;&#10;Description automatically generated">
            <a:extLst>
              <a:ext uri="{FF2B5EF4-FFF2-40B4-BE49-F238E27FC236}">
                <a16:creationId xmlns:a16="http://schemas.microsoft.com/office/drawing/2014/main" id="{C9D64F95-2F66-4729-89F8-E4BC2D12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653" y="3026435"/>
            <a:ext cx="7800473" cy="359936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7BAF-DD90-4C3A-B6C8-F73A58ABF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0032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Creating Virtual Environments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create a virtual environment, we can use the </a:t>
            </a:r>
            <a:r>
              <a:rPr lang="en-US" b="1" dirty="0" err="1"/>
              <a:t>venv</a:t>
            </a:r>
            <a:r>
              <a:rPr lang="en-US" dirty="0"/>
              <a:t> module which is a part of the standard library.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3162813" y="2466901"/>
            <a:ext cx="7316695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-m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venv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first-env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941C4-A35F-4BE4-BDA5-5722CE77069D}"/>
              </a:ext>
            </a:extLst>
          </p:cNvPr>
          <p:cNvSpPr txBox="1"/>
          <p:nvPr/>
        </p:nvSpPr>
        <p:spPr>
          <a:xfrm>
            <a:off x="1002631" y="2817078"/>
            <a:ext cx="101185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This will a directory “first-env”, which will contain necessary files and a copy of the Python interpreter.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work within the virtual environment, you need to activate it.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On Windows, execute (make sure you’re not running within PowerShell): 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ADB220A-6491-4896-906D-765C8F88F7EE}"/>
              </a:ext>
            </a:extLst>
          </p:cNvPr>
          <p:cNvSpPr txBox="1"/>
          <p:nvPr/>
        </p:nvSpPr>
        <p:spPr>
          <a:xfrm>
            <a:off x="3162812" y="4059807"/>
            <a:ext cx="7316695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PS C:\Users\user&gt;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cmd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 Windows [Version 10.0.19043.1165]   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 Microsoft Corporation. All rights reserved.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C:\Users\user&gt;.\first-env\Scripts\activate.bat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5C04E-A48D-474C-BF60-54C7B7BC8851}"/>
              </a:ext>
            </a:extLst>
          </p:cNvPr>
          <p:cNvSpPr txBox="1"/>
          <p:nvPr/>
        </p:nvSpPr>
        <p:spPr>
          <a:xfrm>
            <a:off x="958515" y="5702645"/>
            <a:ext cx="9304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On Unix-like, execute: </a:t>
            </a:r>
          </a:p>
        </p:txBody>
      </p:sp>
      <p:sp>
        <p:nvSpPr>
          <p:cNvPr id="14" name="TextBox 13" descr="Interactive interpreter">
            <a:extLst>
              <a:ext uri="{FF2B5EF4-FFF2-40B4-BE49-F238E27FC236}">
                <a16:creationId xmlns:a16="http://schemas.microsoft.com/office/drawing/2014/main" id="{EEA7449B-18D7-4359-AAD9-99FCC1529C91}"/>
              </a:ext>
            </a:extLst>
          </p:cNvPr>
          <p:cNvSpPr txBox="1"/>
          <p:nvPr/>
        </p:nvSpPr>
        <p:spPr>
          <a:xfrm>
            <a:off x="3134737" y="6109858"/>
            <a:ext cx="7316695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bash-5.1$ source first-env/bin/activate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bash-5.1$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302013-D903-4CC2-AD21-80D022473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0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48B424-2466-451F-A7CF-6D13837161FD}"/>
              </a:ext>
            </a:extLst>
          </p:cNvPr>
          <p:cNvSpPr txBox="1"/>
          <p:nvPr/>
        </p:nvSpPr>
        <p:spPr>
          <a:xfrm>
            <a:off x="457200" y="1658035"/>
            <a:ext cx="4387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Next, you can click on “Play” button located in the upper right corner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A08C6D-31A9-40CF-96B9-027CBF86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78" y="1455331"/>
            <a:ext cx="6777789" cy="52863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77CB25-D70E-45D2-BFDA-AE2DD7D622C2}"/>
              </a:ext>
            </a:extLst>
          </p:cNvPr>
          <p:cNvSpPr/>
          <p:nvPr/>
        </p:nvSpPr>
        <p:spPr>
          <a:xfrm>
            <a:off x="10391274" y="1658035"/>
            <a:ext cx="324852" cy="2188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797279-CD72-430D-8D1B-06A2B67F1859}"/>
              </a:ext>
            </a:extLst>
          </p:cNvPr>
          <p:cNvSpPr/>
          <p:nvPr/>
        </p:nvSpPr>
        <p:spPr>
          <a:xfrm>
            <a:off x="6392778" y="5153526"/>
            <a:ext cx="4640179" cy="57350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3F41EC-72A0-4B21-8DC1-97A5355A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6770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Managing Packages Within The Virtual Environment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pip </a:t>
            </a:r>
            <a:r>
              <a:rPr lang="en-US" dirty="0"/>
              <a:t>is used to install, upgrade, and remove packages.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pip </a:t>
            </a:r>
            <a:r>
              <a:rPr lang="en-US" dirty="0"/>
              <a:t>will install packages from </a:t>
            </a:r>
            <a:r>
              <a:rPr lang="en-US" dirty="0">
                <a:hlinkClick r:id="rId2"/>
              </a:rPr>
              <a:t>pypi.org</a:t>
            </a:r>
            <a:r>
              <a:rPr lang="en-US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use it to install any package to the virtual environment.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Packages installed within the virtual environment will not be available system-wide.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Say you want to install a package called </a:t>
            </a:r>
            <a:r>
              <a:rPr lang="en-US" dirty="0" err="1">
                <a:hlinkClick r:id="rId3"/>
              </a:rPr>
              <a:t>impacket</a:t>
            </a:r>
            <a:r>
              <a:rPr lang="en-US" dirty="0"/>
              <a:t> in the Virtual Environment: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3002391" y="3429000"/>
            <a:ext cx="7316695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Collecting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...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Running setup.py install for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... done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Successfully installed ... impacket-0.9.24 ...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python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import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480775-DAB2-434F-8E8F-41F2807AB3A6}"/>
              </a:ext>
            </a:extLst>
          </p:cNvPr>
          <p:cNvSpPr txBox="1"/>
          <p:nvPr/>
        </p:nvSpPr>
        <p:spPr>
          <a:xfrm>
            <a:off x="1070808" y="5600382"/>
            <a:ext cx="2743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uninstall it</a:t>
            </a:r>
          </a:p>
        </p:txBody>
      </p:sp>
      <p:sp>
        <p:nvSpPr>
          <p:cNvPr id="16" name="TextBox 15" descr="Interactive interpreter">
            <a:extLst>
              <a:ext uri="{FF2B5EF4-FFF2-40B4-BE49-F238E27FC236}">
                <a16:creationId xmlns:a16="http://schemas.microsoft.com/office/drawing/2014/main" id="{E6EF093D-C13E-43D1-A14C-78AFABD640CF}"/>
              </a:ext>
            </a:extLst>
          </p:cNvPr>
          <p:cNvSpPr txBox="1"/>
          <p:nvPr/>
        </p:nvSpPr>
        <p:spPr>
          <a:xfrm>
            <a:off x="3844601" y="5600382"/>
            <a:ext cx="7316695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2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uninstall </a:t>
            </a:r>
            <a:r>
              <a:rPr lang="en-US" sz="12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2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Found existing installation: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0.9.24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Uninstalling impacket-0.9.24: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Proceed (Y/n)? y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Successfully uninstalled impacket-0.9.24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058D272-E1F1-43FE-BF73-859E6699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3016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Managing Packages Within The Virtual Environment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install a specific version of </a:t>
            </a:r>
            <a:r>
              <a:rPr lang="en-US" dirty="0" err="1"/>
              <a:t>impacket</a:t>
            </a:r>
            <a:r>
              <a:rPr lang="en-US" dirty="0"/>
              <a:t>: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2858012" y="2394284"/>
            <a:ext cx="731669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install 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==0.9.23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Collecting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==0.9.23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Running setup.py install for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... done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Successfully installed impacket-0.9.23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423AD-8564-43C4-A884-76437C206831}"/>
              </a:ext>
            </a:extLst>
          </p:cNvPr>
          <p:cNvSpPr txBox="1"/>
          <p:nvPr/>
        </p:nvSpPr>
        <p:spPr>
          <a:xfrm>
            <a:off x="1017175" y="3690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upgrade it to the latest version: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C6B8BC0-08C1-4A6B-A42F-BD19498CFFA7}"/>
              </a:ext>
            </a:extLst>
          </p:cNvPr>
          <p:cNvSpPr txBox="1"/>
          <p:nvPr/>
        </p:nvSpPr>
        <p:spPr>
          <a:xfrm>
            <a:off x="2858011" y="4124708"/>
            <a:ext cx="7316695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install --upgrade 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Requirement already satisfied: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in c:\users\user\first-env\lib\site-packages (0.9.23)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Collecting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Installing collected packages: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Attempting uninstall: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Found existing installation: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0.9.23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Uninstalling impacket-0.9.23: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  Successfully uninstalled impacket-0.9.23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Running setup.py install for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... done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Successfully installed impacket-0.9.24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9A97-39C2-40DE-A3FB-78CA964A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967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Managing Packages Within The Virtual Environment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show information about a specific package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2858010" y="2301061"/>
            <a:ext cx="7316695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show 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Version: 0.9.24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Summary: Network protocols Constructors and Dissectors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Home-page: https://www.secureauth.com/labs/open-source-tools/impacket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Author: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SecureAuth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Corporation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Author-email: oss@secureauth.com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License: Apache modified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Location: c:\users\user\first-env\lib\site-packages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Requires: pyasn1,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pycryptodomex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pyOpenSSL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six, ldap3,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ldapdomaindump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flask, future,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chardet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2CDA8-F673-4125-AD3A-875864C8ACDB}"/>
              </a:ext>
            </a:extLst>
          </p:cNvPr>
          <p:cNvSpPr txBox="1"/>
          <p:nvPr/>
        </p:nvSpPr>
        <p:spPr>
          <a:xfrm>
            <a:off x="990598" y="4763274"/>
            <a:ext cx="73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show all installed packages in the virtual environment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2887B47C-CBC2-414B-971E-B4B109942DCF}"/>
              </a:ext>
            </a:extLst>
          </p:cNvPr>
          <p:cNvSpPr txBox="1"/>
          <p:nvPr/>
        </p:nvSpPr>
        <p:spPr>
          <a:xfrm>
            <a:off x="2858009" y="5132606"/>
            <a:ext cx="7316695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list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Package        Version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-------------- -------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0.9.24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pip            21.2.3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setuptools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57.4.0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0E122-BAB3-4300-B593-C7B53862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6050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Managing Packages Within The Virtual Environment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show all installed packages in an output suitable for </a:t>
            </a:r>
            <a:r>
              <a:rPr lang="en-US" b="1" dirty="0"/>
              <a:t>requirements.txt</a:t>
            </a:r>
            <a:r>
              <a:rPr lang="en-US" dirty="0"/>
              <a:t> (file used to install requirements for projects):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3134738" y="2555395"/>
            <a:ext cx="7316695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freeze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==0.9.24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MarkupSafe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==2.0.1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pyasn1==0.4.8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pycparser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==2.21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freeze &gt; requirements.txt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2CDA8-F673-4125-AD3A-875864C8ACDB}"/>
              </a:ext>
            </a:extLst>
          </p:cNvPr>
          <p:cNvSpPr txBox="1"/>
          <p:nvPr/>
        </p:nvSpPr>
        <p:spPr>
          <a:xfrm>
            <a:off x="962524" y="4710774"/>
            <a:ext cx="73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In case you want to install packages from a </a:t>
            </a:r>
            <a:r>
              <a:rPr lang="en-US" b="1" dirty="0"/>
              <a:t>requirements.txt</a:t>
            </a:r>
            <a:r>
              <a:rPr lang="en-US" dirty="0"/>
              <a:t> file: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2887B47C-CBC2-414B-971E-B4B109942DCF}"/>
              </a:ext>
            </a:extLst>
          </p:cNvPr>
          <p:cNvSpPr txBox="1"/>
          <p:nvPr/>
        </p:nvSpPr>
        <p:spPr>
          <a:xfrm>
            <a:off x="3101392" y="5130290"/>
            <a:ext cx="8130831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pip install -r requirements.txt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Requirement already satisfied: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impacket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==0.9.24 in c:\users\user\first-env\lib\site-packages (from -r requirements.txt (line 9)) (0.9.24)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Requirement already satisfied: ldap3==2.9.1 in c:\users\user\first-env\lib\site-packages (from -r requirements.txt (line 12)) (2.9.1)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8C6C-40A5-4965-9B76-B45F83AE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6487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Virtual Environments (cont.)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50756" y="1641173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Managing Packages Within The Virtual Environment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To deactivate the environment: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2862022" y="2916343"/>
            <a:ext cx="7316695" cy="58477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(first-env) C:\Users\user&gt;</a:t>
            </a:r>
            <a:r>
              <a:rPr lang="en-US" sz="16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deactivate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C:\Users\user&gt;</a:t>
            </a:r>
            <a:endParaRPr lang="en-US" sz="16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AE29D-2ADA-420E-9506-3059CBF2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7471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Pycache</a:t>
            </a:r>
            <a:r>
              <a:rPr lang="en-US" sz="2800" b="1" dirty="0"/>
              <a:t> Files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34714" y="1645184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You might notice sometimes Python creates a folder </a:t>
            </a:r>
            <a:r>
              <a:rPr lang="en-US" b="1" dirty="0"/>
              <a:t>__</a:t>
            </a:r>
            <a:r>
              <a:rPr lang="en-US" b="1" dirty="0" err="1"/>
              <a:t>pycache</a:t>
            </a:r>
            <a:r>
              <a:rPr lang="en-US" b="1" dirty="0"/>
              <a:t>__ </a:t>
            </a:r>
            <a:r>
              <a:rPr lang="en-US" dirty="0"/>
              <a:t>in which it creates </a:t>
            </a:r>
            <a:r>
              <a:rPr lang="en-US" b="1" dirty="0"/>
              <a:t>.</a:t>
            </a:r>
            <a:r>
              <a:rPr lang="en-US" b="1" dirty="0" err="1"/>
              <a:t>pyc</a:t>
            </a:r>
            <a:r>
              <a:rPr lang="en-US" b="1" dirty="0"/>
              <a:t> </a:t>
            </a:r>
            <a:r>
              <a:rPr lang="en-US" dirty="0"/>
              <a:t>files.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Those are Python cache files, which are used to speed up loading modules.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caches the modules in the following pattern: 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90E9D21-4EA7-49AF-B46F-FAE988A1B0B9}"/>
              </a:ext>
            </a:extLst>
          </p:cNvPr>
          <p:cNvSpPr txBox="1"/>
          <p:nvPr/>
        </p:nvSpPr>
        <p:spPr>
          <a:xfrm>
            <a:off x="2709622" y="2627851"/>
            <a:ext cx="7316695" cy="3385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pycache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__/</a:t>
            </a:r>
            <a:r>
              <a:rPr lang="en-US" sz="16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module_name</a:t>
            </a:r>
            <a:r>
              <a:rPr lang="en-US" sz="16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cpython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python_version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pyc</a:t>
            </a:r>
            <a:endParaRPr lang="en-US" sz="16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72070-8F29-43DF-A4C0-F1A321D7801B}"/>
              </a:ext>
            </a:extLst>
          </p:cNvPr>
          <p:cNvSpPr txBox="1"/>
          <p:nvPr/>
        </p:nvSpPr>
        <p:spPr>
          <a:xfrm>
            <a:off x="1034714" y="3296471"/>
            <a:ext cx="8714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example, a module called info loaded in Python 3.10 will be cached as follows: 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2709621" y="3786527"/>
            <a:ext cx="7316695" cy="3385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pycache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__/</a:t>
            </a:r>
            <a:r>
              <a:rPr lang="en-US" sz="16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.cpython-</a:t>
            </a:r>
            <a:r>
              <a:rPr lang="en-US" sz="1600" b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310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.pyc</a:t>
            </a:r>
            <a:endParaRPr lang="en-US" sz="16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37D8EFD-F67C-49CA-84C0-C52FFEA9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9483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48F3F0-1FE0-4F1F-B4F4-782039A7F5AF}"/>
              </a:ext>
            </a:extLst>
          </p:cNvPr>
          <p:cNvSpPr txBox="1"/>
          <p:nvPr/>
        </p:nvSpPr>
        <p:spPr>
          <a:xfrm>
            <a:off x="1034714" y="1645184"/>
            <a:ext cx="10804356" cy="243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multiprocessing</a:t>
            </a:r>
            <a:r>
              <a:rPr lang="en-US" dirty="0"/>
              <a:t> is a module that can be used to start Python code as another process.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threading</a:t>
            </a:r>
            <a:r>
              <a:rPr lang="en-US" dirty="0"/>
              <a:t> is a module that can be used to start Python code as a thread.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asyncio</a:t>
            </a:r>
            <a:r>
              <a:rPr lang="en-US" dirty="0"/>
              <a:t> is a module that can be used to create/start Python code as a coroutine. (added since Python 3.4)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39F126-5E6D-4BFF-BC87-DA603E3C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64818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7546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3608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Global Interpreter Lock (GIL)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A Python process </a:t>
            </a:r>
            <a:r>
              <a:rPr lang="en-US" b="1" dirty="0"/>
              <a:t>can only utilize one physical thread of your CPU</a:t>
            </a:r>
            <a:r>
              <a:rPr lang="en-US" dirty="0"/>
              <a:t>. It also </a:t>
            </a:r>
            <a:r>
              <a:rPr lang="en-US" b="1" dirty="0"/>
              <a:t>cannot use multiple CPU cores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This is because of something called the </a:t>
            </a:r>
            <a:r>
              <a:rPr lang="en-US" dirty="0">
                <a:hlinkClick r:id="rId2"/>
              </a:rPr>
              <a:t>Global Interpreter Lock (GIL)</a:t>
            </a:r>
            <a:r>
              <a:rPr lang="en-US" dirty="0"/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GIL </a:t>
            </a:r>
            <a:r>
              <a:rPr lang="en-US" b="1" dirty="0"/>
              <a:t>prevents threads from causing race conditions </a:t>
            </a:r>
            <a:r>
              <a:rPr lang="en-US" dirty="0"/>
              <a:t>and </a:t>
            </a:r>
            <a:r>
              <a:rPr lang="en-US" b="1" dirty="0"/>
              <a:t>ensures thread safety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It is also used to prevent memory leaks when executing several threads since there’s only one thread that is effectively executing.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 essence, the GIL is used to prevent possible problems caused by multithreading.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567B7F-A317-4174-A7AC-A9447A10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4279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75548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CPU-bound vs I/O-bound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A CPU-bound process refers to </a:t>
            </a:r>
            <a:r>
              <a:rPr lang="en-US" b="1" dirty="0"/>
              <a:t>the process at which the CPU’s most time is spent processing intensively</a:t>
            </a:r>
            <a:r>
              <a:rPr lang="en-US" dirty="0"/>
              <a:t> (i.e., for intensive calculation).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E1E6D46-B176-4968-AC2C-C1BCE39A0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56" y="3172325"/>
            <a:ext cx="8441156" cy="23529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0F943D-D640-4157-AEAE-BAB869501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61911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CPU-bound vs I/O-bound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An I/O-bound process refers to </a:t>
            </a:r>
            <a:r>
              <a:rPr lang="en-US" b="1" dirty="0"/>
              <a:t>the process at which the CPU’s most time is spent idle waiting for some input to be received</a:t>
            </a:r>
            <a:r>
              <a:rPr lang="en-US" dirty="0"/>
              <a:t> (i.e., waiting for an HTTP response).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2A572E4B-9D75-40A3-AFEB-0EAB444D3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16" y="3073247"/>
            <a:ext cx="8807116" cy="272212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73FC5-C277-43CB-A4F9-41DCA309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299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D4E54-2FCD-4631-8F5B-5D8474FD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533E91-BA9D-4D65-94ED-DC2B33A66DFE}"/>
              </a:ext>
            </a:extLst>
          </p:cNvPr>
          <p:cNvSpPr txBox="1"/>
          <p:nvPr/>
        </p:nvSpPr>
        <p:spPr>
          <a:xfrm>
            <a:off x="553453" y="3429000"/>
            <a:ext cx="1145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Franklin Gothic Medium" panose="020B0603020102020204" pitchFamily="34" charset="0"/>
                <a:cs typeface="Times New Roman" panose="02020603050405020304" pitchFamily="18" charset="0"/>
                <a:hlinkClick r:id="rId3"/>
              </a:rPr>
              <a:t>https://gitlab.com/omr00t/python-for-beginners/</a:t>
            </a:r>
            <a:endParaRPr lang="en-US" sz="4000" b="1" dirty="0"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9CD37-A7E6-4980-96B3-D15C84D91112}"/>
              </a:ext>
            </a:extLst>
          </p:cNvPr>
          <p:cNvSpPr txBox="1"/>
          <p:nvPr/>
        </p:nvSpPr>
        <p:spPr>
          <a:xfrm>
            <a:off x="467226" y="1418783"/>
            <a:ext cx="1145807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we start …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 can be found on following Gitlab repository</a:t>
            </a:r>
          </a:p>
        </p:txBody>
      </p:sp>
    </p:spTree>
    <p:extLst>
      <p:ext uri="{BB962C8B-B14F-4D97-AF65-F5344CB8AC3E}">
        <p14:creationId xmlns:p14="http://schemas.microsoft.com/office/powerpoint/2010/main" val="634731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72A407-5F38-478D-8140-41E88D920BAD}"/>
              </a:ext>
            </a:extLst>
          </p:cNvPr>
          <p:cNvSpPr txBox="1"/>
          <p:nvPr/>
        </p:nvSpPr>
        <p:spPr>
          <a:xfrm>
            <a:off x="774032" y="1736376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Now we’re ready to start learning Python!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Before we do though,</a:t>
            </a:r>
            <a:r>
              <a:rPr lang="en-US" b="1" dirty="0"/>
              <a:t> we need to note that when there’s a &gt;&gt;&gt; in an example code, it means that the code is run directly on the interactive interpreter.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Otherwise, it’ll be run as a script on a single file as we’ve seen.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5FB64D3E-4EBE-41FB-8649-382758EF71AC}"/>
              </a:ext>
            </a:extLst>
          </p:cNvPr>
          <p:cNvSpPr txBox="1"/>
          <p:nvPr/>
        </p:nvSpPr>
        <p:spPr>
          <a:xfrm>
            <a:off x="1536956" y="3811243"/>
            <a:ext cx="2541658" cy="36933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59701-911A-4DCE-95EB-4EBFB130EBB3}"/>
              </a:ext>
            </a:extLst>
          </p:cNvPr>
          <p:cNvSpPr txBox="1"/>
          <p:nvPr/>
        </p:nvSpPr>
        <p:spPr>
          <a:xfrm>
            <a:off x="1536956" y="4201510"/>
            <a:ext cx="2672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through the Interactive interpreter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55243F44-D3CD-4F26-898C-8B46B2524C0B}"/>
              </a:ext>
            </a:extLst>
          </p:cNvPr>
          <p:cNvSpPr txBox="1"/>
          <p:nvPr/>
        </p:nvSpPr>
        <p:spPr>
          <a:xfrm>
            <a:off x="3377479" y="5106530"/>
            <a:ext cx="1977036" cy="36933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C724BF-E17B-4701-9A6F-8F6986A4E406}"/>
              </a:ext>
            </a:extLst>
          </p:cNvPr>
          <p:cNvSpPr txBox="1"/>
          <p:nvPr/>
        </p:nvSpPr>
        <p:spPr>
          <a:xfrm>
            <a:off x="3337297" y="5559503"/>
            <a:ext cx="233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Run as a single file on </a:t>
            </a:r>
            <a:r>
              <a:rPr lang="en-US" sz="1200" dirty="0" err="1"/>
              <a:t>VSCode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128086-3027-4736-B376-D7D4BE99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4196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When to use which?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a CPU-bound Python process, the best candidate to use is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multiprocessing</a:t>
            </a:r>
            <a:r>
              <a:rPr lang="en-US" dirty="0"/>
              <a:t> since it starts new processes taking advantage of CPU cores.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For an I/O bound Python process, the best candidate(s) to use is either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threading</a:t>
            </a:r>
            <a:r>
              <a:rPr lang="en-US" dirty="0"/>
              <a:t> 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asyncio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case you have a </a:t>
            </a:r>
            <a:r>
              <a:rPr lang="en-US" b="1" dirty="0"/>
              <a:t>fast I/O and a small number of tasks</a:t>
            </a:r>
            <a:r>
              <a:rPr lang="en-US" dirty="0"/>
              <a:t>, </a:t>
            </a:r>
            <a:r>
              <a:rPr lang="en-US" b="1" dirty="0"/>
              <a:t>you can use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threading</a:t>
            </a:r>
            <a:r>
              <a:rPr lang="en-US" dirty="0"/>
              <a:t>. In </a:t>
            </a:r>
            <a:r>
              <a:rPr lang="en-US" b="1" dirty="0"/>
              <a:t>threading</a:t>
            </a:r>
            <a:r>
              <a:rPr lang="en-US" dirty="0"/>
              <a:t>, the OS determines when switch contexts between threads. For a large number of threads, there can be a thread-management overhead.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case you know exactly when to switch your program’s execution, you better use </a:t>
            </a:r>
            <a:r>
              <a:rPr lang="en-US" b="1" dirty="0"/>
              <a:t>asyncio</a:t>
            </a:r>
            <a:r>
              <a:rPr lang="en-US" dirty="0"/>
              <a:t>. </a:t>
            </a:r>
            <a:r>
              <a:rPr lang="en-US" b="1" dirty="0"/>
              <a:t>asyncio</a:t>
            </a:r>
            <a:r>
              <a:rPr lang="en-US" dirty="0"/>
              <a:t> gives you the ability to decide when/where to switch contexts between coroutines. All </a:t>
            </a:r>
            <a:r>
              <a:rPr lang="en-US" b="1" dirty="0"/>
              <a:t>asyncio</a:t>
            </a:r>
            <a:r>
              <a:rPr lang="en-US" dirty="0"/>
              <a:t> coroutines run as one thread. Programming with </a:t>
            </a:r>
            <a:r>
              <a:rPr lang="en-US" b="1" dirty="0"/>
              <a:t>asyncio</a:t>
            </a:r>
            <a:r>
              <a:rPr lang="en-US" dirty="0"/>
              <a:t> can be more challenging than if it’s done with </a:t>
            </a:r>
            <a:r>
              <a:rPr lang="en-US" b="1" dirty="0"/>
              <a:t>threading</a:t>
            </a:r>
            <a:r>
              <a:rPr lang="en-US" dirty="0"/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D4415F-1370-464E-9ADE-4691E339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46603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Summary</a:t>
            </a:r>
            <a:r>
              <a:rPr lang="en-US" dirty="0"/>
              <a:t> 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51BC956-B3CB-46E6-BB7C-0D0BFE82E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606595"/>
              </p:ext>
            </p:extLst>
          </p:nvPr>
        </p:nvGraphicFramePr>
        <p:xfrm>
          <a:off x="831200" y="2265945"/>
          <a:ext cx="11145252" cy="32368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86313">
                  <a:extLst>
                    <a:ext uri="{9D8B030D-6E8A-4147-A177-3AD203B41FA5}">
                      <a16:colId xmlns:a16="http://schemas.microsoft.com/office/drawing/2014/main" val="3998252837"/>
                    </a:ext>
                  </a:extLst>
                </a:gridCol>
                <a:gridCol w="2786313">
                  <a:extLst>
                    <a:ext uri="{9D8B030D-6E8A-4147-A177-3AD203B41FA5}">
                      <a16:colId xmlns:a16="http://schemas.microsoft.com/office/drawing/2014/main" val="1736722301"/>
                    </a:ext>
                  </a:extLst>
                </a:gridCol>
                <a:gridCol w="2786313">
                  <a:extLst>
                    <a:ext uri="{9D8B030D-6E8A-4147-A177-3AD203B41FA5}">
                      <a16:colId xmlns:a16="http://schemas.microsoft.com/office/drawing/2014/main" val="4117092222"/>
                    </a:ext>
                  </a:extLst>
                </a:gridCol>
                <a:gridCol w="2786313">
                  <a:extLst>
                    <a:ext uri="{9D8B030D-6E8A-4147-A177-3AD203B41FA5}">
                      <a16:colId xmlns:a16="http://schemas.microsoft.com/office/drawing/2014/main" val="1504685126"/>
                    </a:ext>
                  </a:extLst>
                </a:gridCol>
              </a:tblGrid>
              <a:tr h="5383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B41A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multiprocessing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threading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asyncio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46413"/>
                  </a:ext>
                </a:extLst>
              </a:tr>
              <a:tr h="5038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>
                    <a:solidFill>
                      <a:srgbClr val="B41A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processes</a:t>
                      </a:r>
                    </a:p>
                  </a:txBody>
                  <a:tcPr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threads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Create coroutines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231549"/>
                  </a:ext>
                </a:extLst>
              </a:tr>
              <a:tr h="5038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Use case</a:t>
                      </a:r>
                    </a:p>
                  </a:txBody>
                  <a:tcPr>
                    <a:solidFill>
                      <a:srgbClr val="B41A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CPU-bound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 I/O-bound (limited number of connections)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 I/O-bound (many connections)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473267"/>
                  </a:ext>
                </a:extLst>
              </a:tr>
              <a:tr h="5038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Number of threads</a:t>
                      </a:r>
                    </a:p>
                  </a:txBody>
                  <a:tcPr>
                    <a:solidFill>
                      <a:srgbClr val="B41A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many as each process starts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many as you 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814367"/>
                  </a:ext>
                </a:extLst>
              </a:tr>
              <a:tr h="86968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Number of threads effectively executing at a time</a:t>
                      </a:r>
                    </a:p>
                  </a:txBody>
                  <a:tcPr>
                    <a:solidFill>
                      <a:srgbClr val="B41A3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thread per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 thread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64318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9DAC7-5B4B-4D2B-950A-3FCD9B4C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514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multiprocessing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 Executing Python code as three different processes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115E0AE8-1B74-402E-A1E4-79DF2867BF56}"/>
              </a:ext>
            </a:extLst>
          </p:cNvPr>
          <p:cNvSpPr txBox="1"/>
          <p:nvPr/>
        </p:nvSpPr>
        <p:spPr>
          <a:xfrm>
            <a:off x="2738437" y="2471535"/>
            <a:ext cx="7316695" cy="401648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multiprocessing</a:t>
            </a:r>
          </a:p>
          <a:p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b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started"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finished"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p1 =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multiprocessing.Process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 task"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p2 =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multiprocessing.Process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 task"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p3 = </a:t>
            </a:r>
            <a:r>
              <a:rPr lang="en-US" sz="15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multiprocessing.Process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5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"third task"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p1.start(); p2.start(); p3.start()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p1.join(); p2.join(); p3.join()</a:t>
            </a:r>
          </a:p>
          <a:p>
            <a:b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5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5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5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5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main()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1ABD8-C46F-43E9-A1EC-D0D2AED1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3713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threading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Executing Python code as three different threads 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115E0AE8-1B74-402E-A1E4-79DF2867BF56}"/>
              </a:ext>
            </a:extLst>
          </p:cNvPr>
          <p:cNvSpPr txBox="1"/>
          <p:nvPr/>
        </p:nvSpPr>
        <p:spPr>
          <a:xfrm>
            <a:off x="2730416" y="2431450"/>
            <a:ext cx="7316695" cy="427809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threading</a:t>
            </a:r>
          </a:p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time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started"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finished"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t1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threading.Thread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"first task"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t2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threading.Thread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"second task"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t3 =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threading.Thread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=task, 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"third task"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t1.start(); t2.start(); t3.start()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t1.join(); t2.join(); t3.join()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main()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8B7E3D-8C7F-419C-883A-13A676AD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10187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2" y="1062627"/>
            <a:ext cx="76069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Multiprocessing vs Threading vs Asyncio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FB921-1F85-49D0-AEB4-24FB0A972D0F}"/>
              </a:ext>
            </a:extLst>
          </p:cNvPr>
          <p:cNvSpPr txBox="1"/>
          <p:nvPr/>
        </p:nvSpPr>
        <p:spPr>
          <a:xfrm>
            <a:off x="1050756" y="1641173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asyncio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Executing Python code as three coroutines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115E0AE8-1B74-402E-A1E4-79DF2867BF56}"/>
              </a:ext>
            </a:extLst>
          </p:cNvPr>
          <p:cNvSpPr txBox="1"/>
          <p:nvPr/>
        </p:nvSpPr>
        <p:spPr>
          <a:xfrm>
            <a:off x="2730416" y="2431450"/>
            <a:ext cx="7316695" cy="427809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asyncio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started'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asyncio.sleep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finished'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asyncio.gather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task(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'first task'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task(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'second task'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task(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'third task'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'__main__'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asyncio.run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(main())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5F8D2-3F97-4334-83DF-E072367D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3078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2654217" y="2894243"/>
            <a:ext cx="7316695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multiply_list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(l)):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l[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l[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n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Python “-</a:t>
            </a:r>
            <a:r>
              <a:rPr lang="en-US" b="1" dirty="0" err="1"/>
              <a:t>i</a:t>
            </a:r>
            <a:r>
              <a:rPr lang="en-US" b="1" dirty="0"/>
              <a:t>” option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If have written several lines of code and you made a mistake, it might be tedious to rewrite the whole thing in the Python interpreter.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create a file and run it interactively as follows: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58F5E-550D-4500-B480-E31D34ECE1A9}"/>
              </a:ext>
            </a:extLst>
          </p:cNvPr>
          <p:cNvSpPr txBox="1"/>
          <p:nvPr/>
        </p:nvSpPr>
        <p:spPr>
          <a:xfrm>
            <a:off x="844724" y="45958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create a file and run it </a:t>
            </a:r>
            <a:r>
              <a:rPr lang="en-US" b="1" dirty="0"/>
              <a:t>interactively</a:t>
            </a:r>
            <a:r>
              <a:rPr lang="en-US" dirty="0"/>
              <a:t> as follows: 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A17B18BB-AD8F-4E66-8E4B-F1D23AB25457}"/>
              </a:ext>
            </a:extLst>
          </p:cNvPr>
          <p:cNvSpPr txBox="1"/>
          <p:nvPr/>
        </p:nvSpPr>
        <p:spPr>
          <a:xfrm>
            <a:off x="2717641" y="5167617"/>
            <a:ext cx="731669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python -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test1.py</a:t>
            </a:r>
          </a:p>
          <a:p>
            <a:endParaRPr lang="en-US" sz="1400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multiply_list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(l, n)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0C7C-BB21-4249-9175-74D20F35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492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2289259" y="2537683"/>
            <a:ext cx="8322594" cy="3385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-c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'name = input("Enter your name: "); print("Hello,", name)'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Python “-c” option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execute Python code through command line as follows: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4E5B5-9093-435E-91E1-0D0F574C2137}"/>
              </a:ext>
            </a:extLst>
          </p:cNvPr>
          <p:cNvSpPr txBox="1"/>
          <p:nvPr/>
        </p:nvSpPr>
        <p:spPr>
          <a:xfrm>
            <a:off x="910387" y="3044488"/>
            <a:ext cx="7624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Make sure that you have the Python code enclosed by quotes.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05D6-D85D-47CC-8F29-191997E8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5044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2305301" y="2970647"/>
            <a:ext cx="7316695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-m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compileall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mymodule.py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Compiling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'mymodule.py'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Python “-m” option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You can run modules directly from command line as we’ve done when creating virtual environments using </a:t>
            </a:r>
            <a:r>
              <a:rPr lang="en-US" b="1" dirty="0" err="1"/>
              <a:t>venv</a:t>
            </a:r>
            <a:r>
              <a:rPr lang="en-US" dirty="0"/>
              <a:t> module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compileall</a:t>
            </a:r>
            <a:r>
              <a:rPr lang="en-US" dirty="0"/>
              <a:t> module can be used to compile modules to </a:t>
            </a:r>
            <a:r>
              <a:rPr lang="en-US" dirty="0" err="1"/>
              <a:t>pycache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4473E-5C2B-4858-A8BE-6BD5ADEC2250}"/>
              </a:ext>
            </a:extLst>
          </p:cNvPr>
          <p:cNvSpPr txBox="1"/>
          <p:nvPr/>
        </p:nvSpPr>
        <p:spPr>
          <a:xfrm>
            <a:off x="858249" y="3602640"/>
            <a:ext cx="917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cProfile</a:t>
            </a:r>
            <a:r>
              <a:rPr lang="en-US" b="1" dirty="0"/>
              <a:t> </a:t>
            </a:r>
            <a:r>
              <a:rPr lang="en-US" dirty="0"/>
              <a:t>module is used to calculate the total running time and total function calls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BDAC5B08-11EF-4169-8B1B-7330EF9A7AF9}"/>
              </a:ext>
            </a:extLst>
          </p:cNvPr>
          <p:cNvSpPr txBox="1"/>
          <p:nvPr/>
        </p:nvSpPr>
        <p:spPr>
          <a:xfrm>
            <a:off x="2305300" y="4093031"/>
            <a:ext cx="7316695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 -m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cProfile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mymodule.py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function calls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seconds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Ordered by: standard name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D136C2-0203-40E1-A49B-641568951C4C}"/>
              </a:ext>
            </a:extLst>
          </p:cNvPr>
          <p:cNvSpPr txBox="1"/>
          <p:nvPr/>
        </p:nvSpPr>
        <p:spPr>
          <a:xfrm>
            <a:off x="858249" y="5379304"/>
            <a:ext cx="9172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 err="1"/>
              <a:t>http.server</a:t>
            </a:r>
            <a:r>
              <a:rPr lang="en-US" b="1" dirty="0"/>
              <a:t> </a:t>
            </a:r>
            <a:r>
              <a:rPr lang="en-US" dirty="0"/>
              <a:t>module is used to calculate the total running time and total function calls</a:t>
            </a:r>
          </a:p>
        </p:txBody>
      </p:sp>
      <p:sp>
        <p:nvSpPr>
          <p:cNvPr id="12" name="TextBox 11" descr="Interactive interpreter">
            <a:extLst>
              <a:ext uri="{FF2B5EF4-FFF2-40B4-BE49-F238E27FC236}">
                <a16:creationId xmlns:a16="http://schemas.microsoft.com/office/drawing/2014/main" id="{AE24CFEE-C21E-41FA-91B2-D7C952DC67AF}"/>
              </a:ext>
            </a:extLst>
          </p:cNvPr>
          <p:cNvSpPr txBox="1"/>
          <p:nvPr/>
        </p:nvSpPr>
        <p:spPr>
          <a:xfrm>
            <a:off x="2305299" y="5921707"/>
            <a:ext cx="7316695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python3 -m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http.server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--bind 127.0.0.1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Serving HTTP on 127.0.0.1 port 8000 (http://127.0.0.1:8000/)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D390B-0DE6-4CD0-92AC-EB326094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5750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1551321" y="2851069"/>
            <a:ext cx="7316695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(x := x+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&lt;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is less than 5"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Walrus operator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:= </a:t>
            </a:r>
            <a:r>
              <a:rPr lang="en-US" dirty="0"/>
              <a:t>(since Python 3.8)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parentheses are mandatory.</a:t>
            </a:r>
          </a:p>
        </p:txBody>
      </p:sp>
      <p:pic>
        <p:nvPicPr>
          <p:cNvPr id="4" name="Picture 3" descr="A walrus with its mouth open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BD1FBCED-2114-459D-903C-0155325E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69" y="73158"/>
            <a:ext cx="3336211" cy="2502158"/>
          </a:xfrm>
          <a:prstGeom prst="rect">
            <a:avLst/>
          </a:prstGeom>
        </p:spPr>
      </p:pic>
      <p:sp>
        <p:nvSpPr>
          <p:cNvPr id="14" name="TextBox 13" descr="Interactive interpreter">
            <a:extLst>
              <a:ext uri="{FF2B5EF4-FFF2-40B4-BE49-F238E27FC236}">
                <a16:creationId xmlns:a16="http://schemas.microsoft.com/office/drawing/2014/main" id="{8EE79B04-14D5-4592-92AE-A4C0A6C80B9C}"/>
              </a:ext>
            </a:extLst>
          </p:cNvPr>
          <p:cNvSpPr txBox="1"/>
          <p:nvPr/>
        </p:nvSpPr>
        <p:spPr>
          <a:xfrm>
            <a:off x="1587415" y="4405278"/>
            <a:ext cx="7316695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 is less than 5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 is less than 5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 is less than 5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 is less than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CA5A4-061C-4C85-BFDA-97B78968F9F3}"/>
              </a:ext>
            </a:extLst>
          </p:cNvPr>
          <p:cNvSpPr txBox="1"/>
          <p:nvPr/>
        </p:nvSpPr>
        <p:spPr>
          <a:xfrm>
            <a:off x="665744" y="48271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75081E-8242-49E9-8D21-C8820220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56405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1551321" y="2851069"/>
            <a:ext cx="7316695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data.bin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rb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(chunk := </a:t>
            </a:r>
            <a:r>
              <a:rPr lang="en-US" sz="2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f.read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(chunk)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Walrus operator (cont.)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1" dirty="0"/>
              <a:t>:= </a:t>
            </a:r>
            <a:r>
              <a:rPr lang="en-US" dirty="0"/>
              <a:t>(since Python 3.8)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parentheses are mandatory.</a:t>
            </a:r>
          </a:p>
        </p:txBody>
      </p:sp>
      <p:pic>
        <p:nvPicPr>
          <p:cNvPr id="4" name="Picture 3" descr="A walrus with its mouth open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BD1FBCED-2114-459D-903C-0155325EC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69" y="73158"/>
            <a:ext cx="3336211" cy="2502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74BA4F-785C-4001-8787-F0BE2A85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93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2BF5C2-1D90-4322-BCCC-99CB2F013032}"/>
              </a:ext>
            </a:extLst>
          </p:cNvPr>
          <p:cNvSpPr txBox="1"/>
          <p:nvPr/>
        </p:nvSpPr>
        <p:spPr>
          <a:xfrm>
            <a:off x="3495424" y="216876"/>
            <a:ext cx="44082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/>
              <a:t>Getting started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B8B2E-B728-4C5D-B96D-D62FA8D3E098}"/>
              </a:ext>
            </a:extLst>
          </p:cNvPr>
          <p:cNvSpPr txBox="1"/>
          <p:nvPr/>
        </p:nvSpPr>
        <p:spPr>
          <a:xfrm>
            <a:off x="238492" y="1452881"/>
            <a:ext cx="5278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Playing with Python interpreter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395F259D-7A18-48DC-9C0B-3B856FE8F849}"/>
              </a:ext>
            </a:extLst>
          </p:cNvPr>
          <p:cNvSpPr txBox="1"/>
          <p:nvPr/>
        </p:nvSpPr>
        <p:spPr>
          <a:xfrm>
            <a:off x="2508555" y="2998176"/>
            <a:ext cx="6381983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Hello, I'm just a comment :)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Comments help you document your code.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39A64F-7FD9-4A3C-83E4-D136CCE84AF1}"/>
              </a:ext>
            </a:extLst>
          </p:cNvPr>
          <p:cNvSpPr txBox="1"/>
          <p:nvPr/>
        </p:nvSpPr>
        <p:spPr>
          <a:xfrm>
            <a:off x="686899" y="2333218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Comments can be defined with # as follows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F68AE-C703-4819-BFC0-96445302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50832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Extra Stuff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1852110" y="2937574"/>
            <a:ext cx="7316695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</a:t>
            </a: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</a:t>
            </a:r>
            <a:r>
              <a:rPr lang="en-US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Test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repr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(text))</a:t>
            </a:r>
          </a:p>
          <a:p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</a:t>
            </a:r>
            <a:r>
              <a:rPr lang="en-US" sz="2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\n\</a:t>
            </a:r>
            <a:r>
              <a:rPr lang="en-US" sz="2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err="1"/>
              <a:t>repr</a:t>
            </a:r>
            <a:r>
              <a:rPr lang="en-US" b="1" dirty="0"/>
              <a:t> </a:t>
            </a:r>
            <a:r>
              <a:rPr lang="en-US" dirty="0"/>
              <a:t>function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When debugging code, you probably want to use </a:t>
            </a:r>
            <a:r>
              <a:rPr lang="en-US" b="1" dirty="0" err="1"/>
              <a:t>repr</a:t>
            </a:r>
            <a:r>
              <a:rPr lang="en-US" dirty="0"/>
              <a:t> within the print.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Shows you more info about a value and its type.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C8EA6-EB49-48EE-B9B4-EA5B924F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3701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Coding Styles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4E509592-43CD-4DC5-88C7-F40733312CB9}"/>
              </a:ext>
            </a:extLst>
          </p:cNvPr>
          <p:cNvSpPr txBox="1"/>
          <p:nvPr/>
        </p:nvSpPr>
        <p:spPr>
          <a:xfrm>
            <a:off x="2136858" y="2179584"/>
            <a:ext cx="7316695" cy="40011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f(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g(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Use spaces around operators and after commas, but not directly inside bracketing constructs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8CCD2B-FB6E-4F5A-A467-76D2F25180F2}"/>
              </a:ext>
            </a:extLst>
          </p:cNvPr>
          <p:cNvSpPr txBox="1"/>
          <p:nvPr/>
        </p:nvSpPr>
        <p:spPr>
          <a:xfrm>
            <a:off x="910387" y="2817077"/>
            <a:ext cx="96453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“Use docstrings”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“Wrap lines so that they don’t exceed 79 characters.”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“Name your classes and functions consistently; the convention is to use </a:t>
            </a:r>
            <a:r>
              <a:rPr lang="en-US" b="1" dirty="0" err="1"/>
              <a:t>UpperCamelCase</a:t>
            </a:r>
            <a:r>
              <a:rPr lang="en-US" dirty="0"/>
              <a:t> for classes and </a:t>
            </a:r>
            <a:r>
              <a:rPr lang="en-US" b="1" dirty="0" err="1"/>
              <a:t>lowercase_with_underscores</a:t>
            </a:r>
            <a:r>
              <a:rPr lang="en-US" dirty="0"/>
              <a:t> for functions and methods. Always use self as the name for the ﬁrst method argument.”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Rest of them here - you don’t have to follow every single thing</a:t>
            </a:r>
            <a:r>
              <a:rPr lang="en-US" dirty="0"/>
              <a:t> 🙃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E9FD76-90A0-416F-927C-7B40860C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4013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618641" y="1062627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What’s next?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3CC71-AC60-4F22-8BD5-DD63E9258355}"/>
              </a:ext>
            </a:extLst>
          </p:cNvPr>
          <p:cNvSpPr txBox="1"/>
          <p:nvPr/>
        </p:nvSpPr>
        <p:spPr>
          <a:xfrm>
            <a:off x="910387" y="1661546"/>
            <a:ext cx="108043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Pick an idea and start your first project in Python. 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dirty="0"/>
              <a:t>Hint: there are many frameworks that can help you do cool stuff 😃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If you’d like more practice, try to join competitive programming platforms such as the following: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>
                <a:hlinkClick r:id="rId2"/>
              </a:rPr>
              <a:t>LeetCode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>
                <a:hlinkClick r:id="rId3"/>
              </a:rPr>
              <a:t>HackerRank</a:t>
            </a: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 err="1">
                <a:hlinkClick r:id="rId4"/>
              </a:rPr>
              <a:t>Codewars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DF649F-5B99-44BE-9A32-E27EA81915ED}"/>
              </a:ext>
            </a:extLst>
          </p:cNvPr>
          <p:cNvSpPr/>
          <p:nvPr/>
        </p:nvSpPr>
        <p:spPr>
          <a:xfrm>
            <a:off x="1787082" y="4375030"/>
            <a:ext cx="890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 hope you enjoyed the ride </a:t>
            </a:r>
            <a:r>
              <a:rPr lang="en-US" sz="5400" dirty="0"/>
              <a:t>😄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A121DA-0CF3-447A-98CF-E431F67403AA}"/>
              </a:ext>
            </a:extLst>
          </p:cNvPr>
          <p:cNvSpPr txBox="1"/>
          <p:nvPr/>
        </p:nvSpPr>
        <p:spPr>
          <a:xfrm>
            <a:off x="5418220" y="61040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you’d like to contact me for whatever reason, you can find me on Twitter </a:t>
            </a:r>
            <a:r>
              <a:rPr lang="en-US" dirty="0">
                <a:hlinkClick r:id="rId5"/>
              </a:rPr>
              <a:t>@D4rkness_14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3FB60-7979-4D2B-92F8-1C68D372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3F66B-866F-4F52-AF6D-52ECF4A84FA5}"/>
              </a:ext>
            </a:extLst>
          </p:cNvPr>
          <p:cNvSpPr txBox="1"/>
          <p:nvPr/>
        </p:nvSpPr>
        <p:spPr>
          <a:xfrm>
            <a:off x="576995" y="1380365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EF36E-276E-4C90-AB46-49072DB44C87}"/>
              </a:ext>
            </a:extLst>
          </p:cNvPr>
          <p:cNvSpPr txBox="1"/>
          <p:nvPr/>
        </p:nvSpPr>
        <p:spPr>
          <a:xfrm>
            <a:off x="968253" y="1903585"/>
            <a:ext cx="6095266" cy="111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You define variables with the assignment operator =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You don’t need to indicate the variable type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3F0D0E84-2335-4526-9530-429352410FB2}"/>
              </a:ext>
            </a:extLst>
          </p:cNvPr>
          <p:cNvSpPr txBox="1"/>
          <p:nvPr/>
        </p:nvSpPr>
        <p:spPr>
          <a:xfrm>
            <a:off x="3159186" y="3542752"/>
            <a:ext cx="4934133" cy="92333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8.5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 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"Yousuf"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FDE22-477A-4F48-BD93-34543E61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16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C4F09-9D20-4F08-8906-951CADA520F1}"/>
              </a:ext>
            </a:extLst>
          </p:cNvPr>
          <p:cNvSpPr txBox="1"/>
          <p:nvPr/>
        </p:nvSpPr>
        <p:spPr>
          <a:xfrm>
            <a:off x="576995" y="1380365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8A3EA-27D0-470E-925D-229123D2C674}"/>
              </a:ext>
            </a:extLst>
          </p:cNvPr>
          <p:cNvSpPr txBox="1"/>
          <p:nvPr/>
        </p:nvSpPr>
        <p:spPr>
          <a:xfrm>
            <a:off x="924292" y="2114523"/>
            <a:ext cx="6095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Types of numbers: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4E565-642D-4FB7-92F4-2C9CA2C82F0A}"/>
              </a:ext>
            </a:extLst>
          </p:cNvPr>
          <p:cNvSpPr txBox="1"/>
          <p:nvPr/>
        </p:nvSpPr>
        <p:spPr>
          <a:xfrm>
            <a:off x="1799127" y="2334289"/>
            <a:ext cx="6095266" cy="243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Integers (int): 5, 8, 10, 5129, …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dirty="0"/>
              <a:t>Float (float): 1.8, 9.50, 103.8001, 3102.818234, …</a:t>
            </a:r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Complex: 2+3j, 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E79F3-E863-4A31-9967-C629805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46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3F683E-23A5-4F32-896E-074BD5CFFC6E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Arithmetic operators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1E5E5E-9ABA-4A24-9812-D222FE51A4A4}"/>
              </a:ext>
            </a:extLst>
          </p:cNvPr>
          <p:cNvSpPr txBox="1"/>
          <p:nvPr/>
        </p:nvSpPr>
        <p:spPr>
          <a:xfrm>
            <a:off x="2492544" y="2451166"/>
            <a:ext cx="178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Addition (+)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C76E0-6F19-4F58-86D4-04CFD2A166C7}"/>
              </a:ext>
            </a:extLst>
          </p:cNvPr>
          <p:cNvSpPr txBox="1"/>
          <p:nvPr/>
        </p:nvSpPr>
        <p:spPr>
          <a:xfrm>
            <a:off x="7822529" y="2451166"/>
            <a:ext cx="187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Subtraction (-)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53F09-A6F0-44CB-AA70-C561A9E806C4}"/>
              </a:ext>
            </a:extLst>
          </p:cNvPr>
          <p:cNvSpPr txBox="1"/>
          <p:nvPr/>
        </p:nvSpPr>
        <p:spPr>
          <a:xfrm>
            <a:off x="2438399" y="4455513"/>
            <a:ext cx="2157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Multiplication (*)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54441-EDF3-4E90-A159-8F5906055963}"/>
              </a:ext>
            </a:extLst>
          </p:cNvPr>
          <p:cNvSpPr txBox="1"/>
          <p:nvPr/>
        </p:nvSpPr>
        <p:spPr>
          <a:xfrm>
            <a:off x="7928809" y="4455513"/>
            <a:ext cx="166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Division (/)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3119A88E-449C-44D9-A536-C94E8C15C2A2}"/>
              </a:ext>
            </a:extLst>
          </p:cNvPr>
          <p:cNvSpPr txBox="1"/>
          <p:nvPr/>
        </p:nvSpPr>
        <p:spPr>
          <a:xfrm>
            <a:off x="2232755" y="3045448"/>
            <a:ext cx="2768372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 descr="Interactive interpreter">
            <a:extLst>
              <a:ext uri="{FF2B5EF4-FFF2-40B4-BE49-F238E27FC236}">
                <a16:creationId xmlns:a16="http://schemas.microsoft.com/office/drawing/2014/main" id="{D5E40F03-6E40-4655-9640-807CDCFC50E2}"/>
              </a:ext>
            </a:extLst>
          </p:cNvPr>
          <p:cNvSpPr txBox="1"/>
          <p:nvPr/>
        </p:nvSpPr>
        <p:spPr>
          <a:xfrm>
            <a:off x="7306070" y="3045448"/>
            <a:ext cx="2768372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0FB19488-36DB-417E-A27B-35E94A1FDB1D}"/>
              </a:ext>
            </a:extLst>
          </p:cNvPr>
          <p:cNvSpPr txBox="1"/>
          <p:nvPr/>
        </p:nvSpPr>
        <p:spPr>
          <a:xfrm>
            <a:off x="2232755" y="5030659"/>
            <a:ext cx="2768372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 descr="Interactive interpreter">
            <a:extLst>
              <a:ext uri="{FF2B5EF4-FFF2-40B4-BE49-F238E27FC236}">
                <a16:creationId xmlns:a16="http://schemas.microsoft.com/office/drawing/2014/main" id="{F2A893D6-109B-43D3-B525-876DC444A72D}"/>
              </a:ext>
            </a:extLst>
          </p:cNvPr>
          <p:cNvSpPr txBox="1"/>
          <p:nvPr/>
        </p:nvSpPr>
        <p:spPr>
          <a:xfrm>
            <a:off x="7306069" y="5030659"/>
            <a:ext cx="3534383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returns a float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5.0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returns a float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returns an integer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CB4777-F5D6-44B8-BD77-E5CFF10CE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148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735709-25A6-4A3B-80C4-B669CF8F170D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Arithmetic operators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EEC9F-CD64-44BD-BCD1-E86BBB21F955}"/>
              </a:ext>
            </a:extLst>
          </p:cNvPr>
          <p:cNvSpPr txBox="1"/>
          <p:nvPr/>
        </p:nvSpPr>
        <p:spPr>
          <a:xfrm>
            <a:off x="2492544" y="2451166"/>
            <a:ext cx="178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Modulo (%)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B6360-9996-4747-963F-91435B1FA3C2}"/>
              </a:ext>
            </a:extLst>
          </p:cNvPr>
          <p:cNvSpPr txBox="1"/>
          <p:nvPr/>
        </p:nvSpPr>
        <p:spPr>
          <a:xfrm>
            <a:off x="7822529" y="2451166"/>
            <a:ext cx="187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Exponent (**)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E2F27CB4-673C-4496-816D-127B9880EF37}"/>
              </a:ext>
            </a:extLst>
          </p:cNvPr>
          <p:cNvSpPr txBox="1"/>
          <p:nvPr/>
        </p:nvSpPr>
        <p:spPr>
          <a:xfrm>
            <a:off x="2232755" y="3045448"/>
            <a:ext cx="2768372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DD92278B-3563-49D5-9BE5-E6F268DAD004}"/>
              </a:ext>
            </a:extLst>
          </p:cNvPr>
          <p:cNvSpPr txBox="1"/>
          <p:nvPr/>
        </p:nvSpPr>
        <p:spPr>
          <a:xfrm>
            <a:off x="6096001" y="3045448"/>
            <a:ext cx="5702968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 to the power of 2   = 5*5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6 to the power of 3   = 6*6*6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 to the power of 10 = 10*10*10*10*10*…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10000000000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0DD93E-C669-4ADF-8BC1-B677E683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68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B10F7-C67C-42AB-8BF7-D3B950847451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Integer representations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F2746-F2C3-4B0A-A71D-9B0F175DB943}"/>
              </a:ext>
            </a:extLst>
          </p:cNvPr>
          <p:cNvSpPr txBox="1"/>
          <p:nvPr/>
        </p:nvSpPr>
        <p:spPr>
          <a:xfrm>
            <a:off x="804112" y="2166418"/>
            <a:ext cx="1780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Binary (b)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B6C581-B030-4776-9FD7-44E3083BBF32}"/>
              </a:ext>
            </a:extLst>
          </p:cNvPr>
          <p:cNvSpPr txBox="1"/>
          <p:nvPr/>
        </p:nvSpPr>
        <p:spPr>
          <a:xfrm>
            <a:off x="4584319" y="2166418"/>
            <a:ext cx="187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Octal (o)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4706A-8877-4E56-9750-06C08E9BD915}"/>
              </a:ext>
            </a:extLst>
          </p:cNvPr>
          <p:cNvSpPr txBox="1"/>
          <p:nvPr/>
        </p:nvSpPr>
        <p:spPr>
          <a:xfrm>
            <a:off x="8281736" y="2166418"/>
            <a:ext cx="2157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Hexadecimal (x)</a:t>
            </a: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BD92AD03-B065-4A84-A9E1-6DFA0A111BE1}"/>
              </a:ext>
            </a:extLst>
          </p:cNvPr>
          <p:cNvSpPr txBox="1"/>
          <p:nvPr/>
        </p:nvSpPr>
        <p:spPr>
          <a:xfrm>
            <a:off x="544323" y="2760700"/>
            <a:ext cx="2768372" cy="212365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284AB9B7-AA00-4FF2-AB61-001CAED62874}"/>
              </a:ext>
            </a:extLst>
          </p:cNvPr>
          <p:cNvSpPr txBox="1"/>
          <p:nvPr/>
        </p:nvSpPr>
        <p:spPr>
          <a:xfrm>
            <a:off x="4067860" y="2760700"/>
            <a:ext cx="2768372" cy="212365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pt-B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2D940D76-9C58-4A55-9EC7-C8375C376E66}"/>
              </a:ext>
            </a:extLst>
          </p:cNvPr>
          <p:cNvSpPr txBox="1"/>
          <p:nvPr/>
        </p:nvSpPr>
        <p:spPr>
          <a:xfrm>
            <a:off x="8088124" y="2760700"/>
            <a:ext cx="2768372" cy="206210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ff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BC35745-16B9-417E-803D-E0AA5279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10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C3DB5D-7925-4DD8-A0BA-67AEFEAED35E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Large numbers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F59F2C9E-8DB1-412B-B678-5AB6AB014D20}"/>
              </a:ext>
            </a:extLst>
          </p:cNvPr>
          <p:cNvSpPr txBox="1"/>
          <p:nvPr/>
        </p:nvSpPr>
        <p:spPr>
          <a:xfrm>
            <a:off x="2758133" y="2491995"/>
            <a:ext cx="5299013" cy="280076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3600050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3599700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3_600_050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3599700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100000000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100500000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100_000_000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500_000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100500000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73B6D1-86A8-49C0-9265-B728CE74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7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C27EC-9C7D-45F8-9C5E-DF1FA9014ACD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Large numbers (cont.)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DDC55-C229-4EA3-B3A0-6D2B47687076}"/>
              </a:ext>
            </a:extLst>
          </p:cNvPr>
          <p:cNvSpPr txBox="1"/>
          <p:nvPr/>
        </p:nvSpPr>
        <p:spPr>
          <a:xfrm>
            <a:off x="705852" y="20893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Python supports very large numbers</a:t>
            </a:r>
          </a:p>
        </p:txBody>
      </p:sp>
      <p:sp>
        <p:nvSpPr>
          <p:cNvPr id="5" name="TextBox 4" descr="Interactive interpreter">
            <a:extLst>
              <a:ext uri="{FF2B5EF4-FFF2-40B4-BE49-F238E27FC236}">
                <a16:creationId xmlns:a16="http://schemas.microsoft.com/office/drawing/2014/main" id="{36894C90-4DC1-4970-8F88-5DA1202A3390}"/>
              </a:ext>
            </a:extLst>
          </p:cNvPr>
          <p:cNvSpPr txBox="1"/>
          <p:nvPr/>
        </p:nvSpPr>
        <p:spPr>
          <a:xfrm>
            <a:off x="365980" y="2728616"/>
            <a:ext cx="11674641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999999999999999999999999999999999999999999999999999999999999999999999999999999999999999999999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888888888888888888888888888888888888888888888888888888888888888888888888888888888888888888888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 = a - b</a:t>
            </a:r>
          </a:p>
          <a:p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</a:t>
            </a:r>
          </a:p>
          <a:p>
            <a:r>
              <a:rPr lang="pt-B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111111111111111111111111111111111111111111111111111111111111111111111111111111111111111111111</a:t>
            </a:r>
            <a:endParaRPr lang="pt-B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A9BD4-7F42-4855-B751-D29D8C236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534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FE3FB-86C9-4B96-BEFC-7D85649BF64A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Scientific notations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89A8F1EC-5135-4F03-AFF1-ED51B586A5BD}"/>
              </a:ext>
            </a:extLst>
          </p:cNvPr>
          <p:cNvSpPr txBox="1"/>
          <p:nvPr/>
        </p:nvSpPr>
        <p:spPr>
          <a:xfrm>
            <a:off x="2758133" y="2491995"/>
            <a:ext cx="5299013" cy="304698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20000000000.0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4.21e5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421000.0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9.4192e3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9419.2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3.2e-1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0.4192e-2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0.004192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1.33315e-5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1.33315e-05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9CE3E-1E25-4050-BCF7-B2D86BBE081A}"/>
              </a:ext>
            </a:extLst>
          </p:cNvPr>
          <p:cNvSpPr txBox="1"/>
          <p:nvPr/>
        </p:nvSpPr>
        <p:spPr>
          <a:xfrm>
            <a:off x="705852" y="20363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Exponents can be expressed with “e”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DD295-1431-472A-BF0D-3C2C6D9F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9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A5366-2CC0-417F-8E38-F5B3BF6C5FD8}"/>
              </a:ext>
            </a:extLst>
          </p:cNvPr>
          <p:cNvSpPr txBox="1"/>
          <p:nvPr/>
        </p:nvSpPr>
        <p:spPr>
          <a:xfrm>
            <a:off x="2787316" y="3020216"/>
            <a:ext cx="58876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dive in!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D4E54-2FCD-4631-8F5B-5D8474FD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9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05735-03FA-401B-87B8-FB426D9F9105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Numbers playground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6292DEC3-7308-4B46-BF0B-29AA1943E8E0}"/>
              </a:ext>
            </a:extLst>
          </p:cNvPr>
          <p:cNvSpPr txBox="1"/>
          <p:nvPr/>
        </p:nvSpPr>
        <p:spPr>
          <a:xfrm>
            <a:off x="2302042" y="2512048"/>
            <a:ext cx="7744327" cy="255454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 = a*b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7.0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21.0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 = _ /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_ means the result of the previous operation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3.0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C040A-9372-4274-9338-51D2C0CE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93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2D1D22-4A30-49A3-9766-6CF96A49C00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Numbers playground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79A5A857-9282-4366-BFB1-219ADF06DFF8}"/>
              </a:ext>
            </a:extLst>
          </p:cNvPr>
          <p:cNvSpPr txBox="1"/>
          <p:nvPr/>
        </p:nvSpPr>
        <p:spPr>
          <a:xfrm>
            <a:off x="2302042" y="2512048"/>
            <a:ext cx="7744327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15 in decimal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0b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5 in decimal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0o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8 in decimal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 = a * b * c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E81E-3B73-4EC4-8201-A8DBBDD3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684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8A4F15-1D7C-492F-BC4A-BD76D285139E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Numbers playground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19B1CC63-9CE9-4455-9576-6E45F7B9B198}"/>
              </a:ext>
            </a:extLst>
          </p:cNvPr>
          <p:cNvSpPr txBox="1"/>
          <p:nvPr/>
        </p:nvSpPr>
        <p:spPr>
          <a:xfrm>
            <a:off x="2302042" y="2512048"/>
            <a:ext cx="7744327" cy="304698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(-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87C9B-76A1-4DA5-B87C-2066696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21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856C48-5DA8-4B4E-B262-E8B93A899197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Bitwise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1E6AC2-49A1-4C46-854B-512C7B9CC1B1}"/>
              </a:ext>
            </a:extLst>
          </p:cNvPr>
          <p:cNvSpPr txBox="1"/>
          <p:nvPr/>
        </p:nvSpPr>
        <p:spPr>
          <a:xfrm>
            <a:off x="2320091" y="2163141"/>
            <a:ext cx="219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&amp; (Bitwise AND)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F3884F-3F95-4299-B557-21D4EA585B01}"/>
              </a:ext>
            </a:extLst>
          </p:cNvPr>
          <p:cNvSpPr txBox="1"/>
          <p:nvPr/>
        </p:nvSpPr>
        <p:spPr>
          <a:xfrm>
            <a:off x="8033371" y="2166418"/>
            <a:ext cx="187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| (Bitwise 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12F219-DF4C-4228-A4DB-57C7EFF2344F}"/>
              </a:ext>
            </a:extLst>
          </p:cNvPr>
          <p:cNvSpPr txBox="1"/>
          <p:nvPr/>
        </p:nvSpPr>
        <p:spPr>
          <a:xfrm>
            <a:off x="5242963" y="4620861"/>
            <a:ext cx="204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~ (Bitwise NOT)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5BA66FAB-D2B2-4C1D-9F7F-AC0E8A2384A9}"/>
              </a:ext>
            </a:extLst>
          </p:cNvPr>
          <p:cNvSpPr txBox="1"/>
          <p:nvPr/>
        </p:nvSpPr>
        <p:spPr>
          <a:xfrm>
            <a:off x="1927954" y="2757423"/>
            <a:ext cx="3434119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 is 1010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2 is 0010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BA144CD0-95AA-492E-A6F0-2E2E87215A3F}"/>
              </a:ext>
            </a:extLst>
          </p:cNvPr>
          <p:cNvSpPr txBox="1"/>
          <p:nvPr/>
        </p:nvSpPr>
        <p:spPr>
          <a:xfrm>
            <a:off x="7516912" y="2760700"/>
            <a:ext cx="3351614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 is 1010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15 is 1111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30D93F82-8014-4BA2-8A00-37E8AD69A17D}"/>
              </a:ext>
            </a:extLst>
          </p:cNvPr>
          <p:cNvSpPr txBox="1"/>
          <p:nvPr/>
        </p:nvSpPr>
        <p:spPr>
          <a:xfrm>
            <a:off x="2787315" y="5146964"/>
            <a:ext cx="8123733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~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0x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ANDing it with 0xf to discard higher bits.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8 is 1000 in binary.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EAD75-B2D4-4CB0-8D4A-26DA49E5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40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5DB69-307A-463B-9B79-57C03997403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Bitwise operators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A71FE-9DBE-454D-B619-9939FC26DE8E}"/>
              </a:ext>
            </a:extLst>
          </p:cNvPr>
          <p:cNvSpPr txBox="1"/>
          <p:nvPr/>
        </p:nvSpPr>
        <p:spPr>
          <a:xfrm>
            <a:off x="639680" y="2166418"/>
            <a:ext cx="219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^ (Bitwise XOR)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570F4A-98D2-457C-B3D0-AC7274AE5EC9}"/>
              </a:ext>
            </a:extLst>
          </p:cNvPr>
          <p:cNvSpPr txBox="1"/>
          <p:nvPr/>
        </p:nvSpPr>
        <p:spPr>
          <a:xfrm>
            <a:off x="4652497" y="2166418"/>
            <a:ext cx="2666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&gt;&gt; (Bitwise right shift)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EFB74-0778-49A4-B878-89F2BAD97245}"/>
              </a:ext>
            </a:extLst>
          </p:cNvPr>
          <p:cNvSpPr txBox="1"/>
          <p:nvPr/>
        </p:nvSpPr>
        <p:spPr>
          <a:xfrm>
            <a:off x="8761913" y="2166418"/>
            <a:ext cx="2790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&lt;&lt; (Bitwise left shift)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8697AFDE-55D9-4FE9-84A1-B58040B10226}"/>
              </a:ext>
            </a:extLst>
          </p:cNvPr>
          <p:cNvSpPr txBox="1"/>
          <p:nvPr/>
        </p:nvSpPr>
        <p:spPr>
          <a:xfrm>
            <a:off x="247543" y="2760700"/>
            <a:ext cx="3434119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10 is 1010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^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13 is 1101 in binary</a:t>
            </a:r>
          </a:p>
          <a:p>
            <a:endParaRPr lang="en-US" sz="16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5192EDE9-6E2C-4F46-B1AC-67D6506442AA}"/>
              </a:ext>
            </a:extLst>
          </p:cNvPr>
          <p:cNvSpPr txBox="1"/>
          <p:nvPr/>
        </p:nvSpPr>
        <p:spPr>
          <a:xfrm>
            <a:off x="4136039" y="2760700"/>
            <a:ext cx="3351614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3 is 0011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 is 0001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3EA02EED-FCD4-4F9A-A6FE-9A662E647562}"/>
              </a:ext>
            </a:extLst>
          </p:cNvPr>
          <p:cNvSpPr txBox="1"/>
          <p:nvPr/>
        </p:nvSpPr>
        <p:spPr>
          <a:xfrm>
            <a:off x="8135616" y="2760700"/>
            <a:ext cx="3846096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7 is 0111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14 is 1110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28 is 11100 in binary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7878B4-8381-4AA4-872E-E80E6FCF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89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045E4-621E-4ABB-BDBD-82B992EEBDB6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Other assignment operators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8DF93-E737-415C-A491-B04D29C5A6B5}"/>
              </a:ext>
            </a:extLst>
          </p:cNvPr>
          <p:cNvSpPr txBox="1"/>
          <p:nvPr/>
        </p:nvSpPr>
        <p:spPr>
          <a:xfrm>
            <a:off x="733926" y="20893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Any arithmetic or bitwise operator can be combined with = to alter a value of a variable.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638CD938-443B-49B2-B23C-8E3B093E6587}"/>
              </a:ext>
            </a:extLst>
          </p:cNvPr>
          <p:cNvSpPr txBox="1"/>
          <p:nvPr/>
        </p:nvSpPr>
        <p:spPr>
          <a:xfrm>
            <a:off x="2626894" y="2905985"/>
            <a:ext cx="7744327" cy="255454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 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 +=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= x + 4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 //=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= x // 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 &lt;&lt;=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x = x &lt;&lt; 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17219-1A60-48FE-AD9E-A2B06CB3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58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82FA3-7E1B-4037-B09B-DC73387451AF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Boolean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A44627B6-71B7-4607-BD83-537540EF06EB}"/>
              </a:ext>
            </a:extLst>
          </p:cNvPr>
          <p:cNvSpPr txBox="1"/>
          <p:nvPr/>
        </p:nvSpPr>
        <p:spPr>
          <a:xfrm>
            <a:off x="3060032" y="3030312"/>
            <a:ext cx="5181600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5B257-1AD4-4ABB-B2F0-4B099BA06C5B}"/>
              </a:ext>
            </a:extLst>
          </p:cNvPr>
          <p:cNvSpPr txBox="1"/>
          <p:nvPr/>
        </p:nvSpPr>
        <p:spPr>
          <a:xfrm>
            <a:off x="794084" y="210529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Boolean variables refer to the variables that take either True or False. </a:t>
            </a:r>
            <a:r>
              <a:rPr lang="en-US" b="1" dirty="0"/>
              <a:t>Notice that the initial letter is a capital letter.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E1CB5-ACF6-4EA1-8879-67D18B7E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73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CFD2B2-1357-4F1F-8AA1-D314312AFD81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Logical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F39B0-3493-4102-8592-07DD21187E2F}"/>
              </a:ext>
            </a:extLst>
          </p:cNvPr>
          <p:cNvSpPr txBox="1"/>
          <p:nvPr/>
        </p:nvSpPr>
        <p:spPr>
          <a:xfrm>
            <a:off x="1345532" y="2166418"/>
            <a:ext cx="86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6E7F82-F264-4502-A324-6066BE69AA8E}"/>
              </a:ext>
            </a:extLst>
          </p:cNvPr>
          <p:cNvSpPr txBox="1"/>
          <p:nvPr/>
        </p:nvSpPr>
        <p:spPr>
          <a:xfrm>
            <a:off x="5358349" y="2166418"/>
            <a:ext cx="861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1ED32-F94A-4F3D-AD15-CEA8DD386C7A}"/>
              </a:ext>
            </a:extLst>
          </p:cNvPr>
          <p:cNvSpPr txBox="1"/>
          <p:nvPr/>
        </p:nvSpPr>
        <p:spPr>
          <a:xfrm>
            <a:off x="9620166" y="2166418"/>
            <a:ext cx="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not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ED388AD8-4BC9-450E-BC20-189283356004}"/>
              </a:ext>
            </a:extLst>
          </p:cNvPr>
          <p:cNvSpPr txBox="1"/>
          <p:nvPr/>
        </p:nvSpPr>
        <p:spPr>
          <a:xfrm>
            <a:off x="247543" y="2760700"/>
            <a:ext cx="3434119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B95C61C7-7C43-4B6D-82C5-1620CCF5E163}"/>
              </a:ext>
            </a:extLst>
          </p:cNvPr>
          <p:cNvSpPr txBox="1"/>
          <p:nvPr/>
        </p:nvSpPr>
        <p:spPr>
          <a:xfrm>
            <a:off x="4136039" y="2760700"/>
            <a:ext cx="3351614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7C2E8C0F-DA8D-4D6B-BCB6-E6E30ACAD60F}"/>
              </a:ext>
            </a:extLst>
          </p:cNvPr>
          <p:cNvSpPr txBox="1"/>
          <p:nvPr/>
        </p:nvSpPr>
        <p:spPr>
          <a:xfrm>
            <a:off x="8135616" y="2760700"/>
            <a:ext cx="3846096" cy="206210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FB7E20E-7885-475E-BC8F-E6495B3D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86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914D2F-A078-4C2F-8488-CC9C5399DF14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Comparison Operators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17FF3-4A44-4032-A1C0-7E207A3A73EB}"/>
              </a:ext>
            </a:extLst>
          </p:cNvPr>
          <p:cNvSpPr txBox="1"/>
          <p:nvPr/>
        </p:nvSpPr>
        <p:spPr>
          <a:xfrm>
            <a:off x="948491" y="2159131"/>
            <a:ext cx="219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&gt; (larger than)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714EB-1719-4E0C-9DE9-3107A5C24058}"/>
              </a:ext>
            </a:extLst>
          </p:cNvPr>
          <p:cNvSpPr txBox="1"/>
          <p:nvPr/>
        </p:nvSpPr>
        <p:spPr>
          <a:xfrm>
            <a:off x="4917192" y="2171162"/>
            <a:ext cx="1752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&lt; (less than)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00D04E-658B-475A-9961-DC1C44DC398C}"/>
              </a:ext>
            </a:extLst>
          </p:cNvPr>
          <p:cNvSpPr txBox="1"/>
          <p:nvPr/>
        </p:nvSpPr>
        <p:spPr>
          <a:xfrm>
            <a:off x="9132255" y="2166418"/>
            <a:ext cx="186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== (equality)</a:t>
            </a:r>
          </a:p>
        </p:txBody>
      </p:sp>
      <p:sp>
        <p:nvSpPr>
          <p:cNvPr id="6" name="TextBox 5" descr="Interactive interpreter">
            <a:extLst>
              <a:ext uri="{FF2B5EF4-FFF2-40B4-BE49-F238E27FC236}">
                <a16:creationId xmlns:a16="http://schemas.microsoft.com/office/drawing/2014/main" id="{AD1F0884-3CBC-4996-A681-507A993E166E}"/>
              </a:ext>
            </a:extLst>
          </p:cNvPr>
          <p:cNvSpPr txBox="1"/>
          <p:nvPr/>
        </p:nvSpPr>
        <p:spPr>
          <a:xfrm>
            <a:off x="247543" y="2760700"/>
            <a:ext cx="3434119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 descr="Interactive interpreter">
            <a:extLst>
              <a:ext uri="{FF2B5EF4-FFF2-40B4-BE49-F238E27FC236}">
                <a16:creationId xmlns:a16="http://schemas.microsoft.com/office/drawing/2014/main" id="{2C3C3801-9D41-419F-B6C6-9BDD89E069C9}"/>
              </a:ext>
            </a:extLst>
          </p:cNvPr>
          <p:cNvSpPr txBox="1"/>
          <p:nvPr/>
        </p:nvSpPr>
        <p:spPr>
          <a:xfrm>
            <a:off x="4136039" y="2760700"/>
            <a:ext cx="3351614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624C1DAD-5E2D-4575-8726-B40A08798DEC}"/>
              </a:ext>
            </a:extLst>
          </p:cNvPr>
          <p:cNvSpPr txBox="1"/>
          <p:nvPr/>
        </p:nvSpPr>
        <p:spPr>
          <a:xfrm>
            <a:off x="8135616" y="2760700"/>
            <a:ext cx="3846096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E65461-4CE6-4268-9719-B490264FE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14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273C1A-4766-4CF8-944F-93D4682B2A5E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Comparison Operators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84BF0-3261-4EC8-BCF1-FAB3EAAB08EA}"/>
              </a:ext>
            </a:extLst>
          </p:cNvPr>
          <p:cNvSpPr txBox="1"/>
          <p:nvPr/>
        </p:nvSpPr>
        <p:spPr>
          <a:xfrm>
            <a:off x="948491" y="2159131"/>
            <a:ext cx="219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!= (not equal)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41AD7-B0D0-4E0A-8725-B2472E07FE7B}"/>
              </a:ext>
            </a:extLst>
          </p:cNvPr>
          <p:cNvSpPr txBox="1"/>
          <p:nvPr/>
        </p:nvSpPr>
        <p:spPr>
          <a:xfrm>
            <a:off x="4624138" y="2166418"/>
            <a:ext cx="2779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&gt;= (larger or equal)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0D90B-07ED-46A9-9560-FFDBF72F5DF7}"/>
              </a:ext>
            </a:extLst>
          </p:cNvPr>
          <p:cNvSpPr txBox="1"/>
          <p:nvPr/>
        </p:nvSpPr>
        <p:spPr>
          <a:xfrm>
            <a:off x="9123948" y="2166418"/>
            <a:ext cx="2311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&lt;= (less or equal)</a:t>
            </a:r>
          </a:p>
        </p:txBody>
      </p:sp>
      <p:sp>
        <p:nvSpPr>
          <p:cNvPr id="8" name="TextBox 7" descr="Interactive interpreter">
            <a:extLst>
              <a:ext uri="{FF2B5EF4-FFF2-40B4-BE49-F238E27FC236}">
                <a16:creationId xmlns:a16="http://schemas.microsoft.com/office/drawing/2014/main" id="{A7B01000-98A9-4C8A-9784-1279A185160A}"/>
              </a:ext>
            </a:extLst>
          </p:cNvPr>
          <p:cNvSpPr txBox="1"/>
          <p:nvPr/>
        </p:nvSpPr>
        <p:spPr>
          <a:xfrm>
            <a:off x="247543" y="2760700"/>
            <a:ext cx="3434119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4F458636-6231-40F4-9D3E-CDF74A42C545}"/>
              </a:ext>
            </a:extLst>
          </p:cNvPr>
          <p:cNvSpPr txBox="1"/>
          <p:nvPr/>
        </p:nvSpPr>
        <p:spPr>
          <a:xfrm>
            <a:off x="4136039" y="2760700"/>
            <a:ext cx="3351614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26148006-5738-4B60-BD9B-FF5D8289151A}"/>
              </a:ext>
            </a:extLst>
          </p:cNvPr>
          <p:cNvSpPr txBox="1"/>
          <p:nvPr/>
        </p:nvSpPr>
        <p:spPr>
          <a:xfrm>
            <a:off x="8135616" y="2760700"/>
            <a:ext cx="3846096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da-DK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da-DK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a-DK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da-DK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ED61F65-BA07-43BC-A935-396D64630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1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A5366-2CC0-417F-8E38-F5B3BF6C5FD8}"/>
              </a:ext>
            </a:extLst>
          </p:cNvPr>
          <p:cNvSpPr txBox="1"/>
          <p:nvPr/>
        </p:nvSpPr>
        <p:spPr>
          <a:xfrm>
            <a:off x="1187823" y="1134035"/>
            <a:ext cx="44151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Python?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B8EB2B-0B2F-4819-BC0E-5646F348B5B9}"/>
              </a:ext>
            </a:extLst>
          </p:cNvPr>
          <p:cNvSpPr txBox="1"/>
          <p:nvPr/>
        </p:nvSpPr>
        <p:spPr>
          <a:xfrm>
            <a:off x="923364" y="2281518"/>
            <a:ext cx="8951489" cy="1953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Python is an interpreted high-level programming language.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It is written in 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It's designed with code readability in mind.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6AFEDB-F63F-42B2-A2B9-24CC3869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44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1EF198-EEF6-4AE4-9671-A2B5BE4E1FF0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934370AF-BF7F-4CCC-90BF-241ED35BABAF}"/>
              </a:ext>
            </a:extLst>
          </p:cNvPr>
          <p:cNvSpPr txBox="1"/>
          <p:nvPr/>
        </p:nvSpPr>
        <p:spPr>
          <a:xfrm>
            <a:off x="2273968" y="2384506"/>
            <a:ext cx="7744327" cy="255454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like Winter"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 like Winter'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 don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 like Summer'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don't like Summer"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phrase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 Python, you have to enclose your strings with either 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\"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or '."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(phrase)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 Python, you have to enclose your strings with either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 mother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doesn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\'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 like Winter'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 mother doesn't like Winter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9DB72-0719-49BD-A123-B8718F53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81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5CA8-C851-4B96-96CC-E15D13E5B3FD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184170B2-BC44-4C76-BC0D-169580755994}"/>
              </a:ext>
            </a:extLst>
          </p:cNvPr>
          <p:cNvSpPr txBox="1"/>
          <p:nvPr/>
        </p:nvSpPr>
        <p:spPr>
          <a:xfrm>
            <a:off x="2273968" y="2384506"/>
            <a:ext cx="7744327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file is located at C: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asser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est.txt"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file is located at C:      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asser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est.txt</a:t>
            </a: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\t means a tab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\n means a newline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600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file is located at C: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est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asser</a:t>
            </a:r>
            <a:r>
              <a:rPr lang="en-US" sz="16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\t</a:t>
            </a:r>
            <a:r>
              <a:rPr lang="en-US" sz="1600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est.txt"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raw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The file is located at C:\test\nasser\test.txt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4CADB-7098-4915-86EE-776AAD39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7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273968" y="2384506"/>
            <a:ext cx="7744327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You can span your string through multiple lines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using triple-quotes.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... """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can span your string through multiple lines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using triple-quotes.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EB560-AEC4-4FD4-9705-DFFA8310E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93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273968" y="2384506"/>
            <a:ext cx="7744327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 friend!"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 my friend!'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HelloHelloHelloHello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then laughed so hard!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 then laughed so hard!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HaHaHaHaHaHaHaHa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4CF5C-8CB2-421B-B0CF-79F23568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06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273968" y="2384506"/>
            <a:ext cx="7744327" cy="206210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"Python"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"Powerful"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PythonIsPowerful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questions = (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 Earth flat? 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   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"Why is sky blue? 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    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"What's the meaning of life?"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   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questions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"Is Earth flat? Why is sky blue? What's the meaning of life?"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B0DE3-C088-4329-8159-576D745A3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54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470484" y="1999496"/>
            <a:ext cx="7744327" cy="427809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"There's so much potential in Python!"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'There'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"There's so much"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'Python!'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CCFF5-A7A0-49C2-AA6A-16BE4CE5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08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522621" y="3013501"/>
            <a:ext cx="7744327" cy="83099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"rat ops cat kit eat tab"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'rocket'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00BFF-9AE2-49BB-BCF4-A09FC93FC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522621" y="3013501"/>
            <a:ext cx="7744327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there!"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text[::-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ereht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olleH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  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text[-1::-1] == text[::-1]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'!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ereht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olleH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5173-9536-483D-A700-8993254C021A}"/>
              </a:ext>
            </a:extLst>
          </p:cNvPr>
          <p:cNvSpPr txBox="1"/>
          <p:nvPr/>
        </p:nvSpPr>
        <p:spPr>
          <a:xfrm>
            <a:off x="854242" y="21253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 Python, you can reverse a string easily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B8838-D1D9-40CC-924B-C262D7594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74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Strings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434390" y="2829017"/>
            <a:ext cx="7744327" cy="10772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 like number 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6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can only concatenate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to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DD5A6-38F4-4E80-A9F3-950E26C2B588}"/>
              </a:ext>
            </a:extLst>
          </p:cNvPr>
          <p:cNvSpPr txBox="1"/>
          <p:nvPr/>
        </p:nvSpPr>
        <p:spPr>
          <a:xfrm>
            <a:off x="1022683" y="44469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talk more about strings later.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3AF8-A79E-4174-ABF1-35EC8782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87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522621" y="3013501"/>
            <a:ext cx="7744327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 = 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5173-9536-483D-A700-8993254C021A}"/>
              </a:ext>
            </a:extLst>
          </p:cNvPr>
          <p:cNvSpPr txBox="1"/>
          <p:nvPr/>
        </p:nvSpPr>
        <p:spPr>
          <a:xfrm>
            <a:off x="854242" y="2125397"/>
            <a:ext cx="6870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List is used to store multiple elements of possibly different types.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3ADAC-13E1-48B4-8309-568FAF76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3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63A9D-3EBD-4AAB-AF4A-59FE07A8C6EA}"/>
              </a:ext>
            </a:extLst>
          </p:cNvPr>
          <p:cNvSpPr txBox="1"/>
          <p:nvPr/>
        </p:nvSpPr>
        <p:spPr>
          <a:xfrm>
            <a:off x="744071" y="1228164"/>
            <a:ext cx="38051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 bit of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6D78-BA77-471B-970F-9458C5891BC3}"/>
              </a:ext>
            </a:extLst>
          </p:cNvPr>
          <p:cNvSpPr txBox="1"/>
          <p:nvPr/>
        </p:nvSpPr>
        <p:spPr>
          <a:xfrm>
            <a:off x="977153" y="2178422"/>
            <a:ext cx="8314764" cy="295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First released in 1991 as Python 0.9.0.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Designed by a guy named Guido Van Rossum in Netherlands.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It was supposed to be the successor of a programming language called ABC.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Named after BBC show "Monty Python’s Flying Circus".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Python 2.0 was released in 2000.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Python 3.0 was released in 2008 due to fundamental flaws in previous versions.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Python 2 was discontinued as of 2020 with latest version being 2.7.18.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71359-5C9B-4E7D-9C1E-1BA48B55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8619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390274" y="2630727"/>
            <a:ext cx="7744327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"Yousuf"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"Ibrahim"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05B67-E5B3-4346-864D-E413534E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04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390274" y="2630727"/>
            <a:ext cx="7744327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"Yousuf"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"Ibrahim"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names[:]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names[::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D945-F56C-4D23-83AC-93BDAC454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53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2522621" y="3013501"/>
            <a:ext cx="7744327" cy="132343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 =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"Yousuf"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"Ibrahim"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names[::-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5173-9536-483D-A700-8993254C021A}"/>
              </a:ext>
            </a:extLst>
          </p:cNvPr>
          <p:cNvSpPr txBox="1"/>
          <p:nvPr/>
        </p:nvSpPr>
        <p:spPr>
          <a:xfrm>
            <a:off x="854242" y="2125397"/>
            <a:ext cx="6870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list can be reversed the same way we did with strings earlier.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1DC1B-BDF4-44FF-88EA-CCC1E8087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7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6B86B-412D-4129-B7D8-CB5FB7406B22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C81D7069-AB82-4AAA-B1D4-0500518B9D9E}"/>
              </a:ext>
            </a:extLst>
          </p:cNvPr>
          <p:cNvSpPr txBox="1"/>
          <p:nvPr/>
        </p:nvSpPr>
        <p:spPr>
          <a:xfrm>
            <a:off x="3978442" y="2033155"/>
            <a:ext cx="7744327" cy="378565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names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[numbers, names]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'Yousuf'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'Ibrahim'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two_lists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'M'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85173-9536-483D-A700-8993254C021A}"/>
              </a:ext>
            </a:extLst>
          </p:cNvPr>
          <p:cNvSpPr txBox="1"/>
          <p:nvPr/>
        </p:nvSpPr>
        <p:spPr>
          <a:xfrm>
            <a:off x="425115" y="2033155"/>
            <a:ext cx="3553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Lists can be merged in other lists.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F3471F-4EC2-4F61-AA58-F3780442CD2B}"/>
              </a:ext>
            </a:extLst>
          </p:cNvPr>
          <p:cNvSpPr txBox="1"/>
          <p:nvPr/>
        </p:nvSpPr>
        <p:spPr>
          <a:xfrm>
            <a:off x="2683041" y="61835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talk more about lists later.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E530-47E1-466A-98F6-76693166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25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Tuples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56286" y="2097324"/>
            <a:ext cx="55666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numbers_tuple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numbers_tuple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E8C723AC-1E94-4777-89E8-E46C593A3531}"/>
              </a:ext>
            </a:extLst>
          </p:cNvPr>
          <p:cNvSpPr txBox="1"/>
          <p:nvPr/>
        </p:nvSpPr>
        <p:spPr>
          <a:xfrm>
            <a:off x="3156286" y="4768335"/>
            <a:ext cx="5566610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numbers_tuple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numbers[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numbers[-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AF640-35AE-450E-A8AB-78CBE870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6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Tuples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40244" y="2578588"/>
            <a:ext cx="5566610" cy="230832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x, y, z = numbers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x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y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z</a:t>
            </a:r>
          </a:p>
          <a:p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AE06A-9AE1-442C-A238-982AE9EB73D5}"/>
              </a:ext>
            </a:extLst>
          </p:cNvPr>
          <p:cNvSpPr txBox="1"/>
          <p:nvPr/>
        </p:nvSpPr>
        <p:spPr>
          <a:xfrm>
            <a:off x="1732546" y="54622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talk more about tuples later.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A3969-3433-45FA-8441-1FBC6E2EA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5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Sets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40244" y="2578588"/>
            <a:ext cx="5566610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 = 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 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 duplicates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numbers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 descr="Interactive interpreter">
            <a:extLst>
              <a:ext uri="{FF2B5EF4-FFF2-40B4-BE49-F238E27FC236}">
                <a16:creationId xmlns:a16="http://schemas.microsoft.com/office/drawing/2014/main" id="{5AC17D72-7F34-417E-B100-085967E1971E}"/>
              </a:ext>
            </a:extLst>
          </p:cNvPr>
          <p:cNvSpPr txBox="1"/>
          <p:nvPr/>
        </p:nvSpPr>
        <p:spPr>
          <a:xfrm>
            <a:off x="3140244" y="4652030"/>
            <a:ext cx="5566610" cy="83099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letters = {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letters</a:t>
            </a:r>
          </a:p>
          <a:p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'l'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    </a:t>
            </a:r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No duplicates</a:t>
            </a:r>
            <a:endParaRPr lang="en-US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50F8A7-948E-4F46-B257-4433807835A8}"/>
              </a:ext>
            </a:extLst>
          </p:cNvPr>
          <p:cNvSpPr txBox="1"/>
          <p:nvPr/>
        </p:nvSpPr>
        <p:spPr>
          <a:xfrm>
            <a:off x="2875549" y="62643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talk more about sets later.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2FF93-8636-4441-8F14-4DB04B0D5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61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Dictionaries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40244" y="2706818"/>
            <a:ext cx="5566610" cy="33239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{}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empty dictionary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my_dictionary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my_dictionary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my_dictionary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my_dictionary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my_dictionary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'd'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8D1CA-8D41-4D39-B444-48C521D8F79A}"/>
              </a:ext>
            </a:extLst>
          </p:cNvPr>
          <p:cNvSpPr txBox="1"/>
          <p:nvPr/>
        </p:nvSpPr>
        <p:spPr>
          <a:xfrm>
            <a:off x="794083" y="2136362"/>
            <a:ext cx="6436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 dictionary is used to store related elements in </a:t>
            </a:r>
            <a:r>
              <a:rPr lang="en-US" dirty="0" err="1"/>
              <a:t>key:value</a:t>
            </a:r>
            <a:r>
              <a:rPr lang="en-US" dirty="0"/>
              <a:t> pairs.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D92ED5-C6F3-4E9C-80D4-1F5D7228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249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Dictionaries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40244" y="2706818"/>
            <a:ext cx="5566610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"Yousuf"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94528506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Bidiyah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"Khalid"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97979797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"Muscat"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96969696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"Salalah"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 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"Ibrahim"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95959595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Alburaimi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    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97979797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'Muscat'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97979797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'Muscat'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users[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'Khalid'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90909090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'Muscat'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929EC09-EC04-4BD1-BFC7-60FB83A2C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51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Dictionaries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140244" y="2706818"/>
            <a:ext cx="5566610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 = 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d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456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05B52-9A9F-44C9-A51F-13EFE66B75AD}"/>
              </a:ext>
            </a:extLst>
          </p:cNvPr>
          <p:cNvSpPr txBox="1"/>
          <p:nvPr/>
        </p:nvSpPr>
        <p:spPr>
          <a:xfrm>
            <a:off x="1616244" y="5341773"/>
            <a:ext cx="4343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We will talk more about dictionaries later.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95BD4-A3C8-40C1-8A5C-611260BE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2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BA2EE0-6C07-4D74-9F50-BC3FEC23F647}"/>
              </a:ext>
            </a:extLst>
          </p:cNvPr>
          <p:cNvSpPr txBox="1"/>
          <p:nvPr/>
        </p:nvSpPr>
        <p:spPr>
          <a:xfrm>
            <a:off x="627531" y="1246094"/>
            <a:ext cx="6082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Setting up the environment for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5ABFB5-030F-4FB1-B199-2FFA5467592D}"/>
              </a:ext>
            </a:extLst>
          </p:cNvPr>
          <p:cNvSpPr txBox="1"/>
          <p:nvPr/>
        </p:nvSpPr>
        <p:spPr>
          <a:xfrm>
            <a:off x="860611" y="2079812"/>
            <a:ext cx="532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Head to </a:t>
            </a:r>
            <a:r>
              <a:rPr lang="en-US" dirty="0">
                <a:hlinkClick r:id="rId3"/>
              </a:rPr>
              <a:t>python.org</a:t>
            </a:r>
            <a:r>
              <a:rPr lang="en-US" dirty="0"/>
              <a:t> &amp; click on "Download Python". 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67CFB8-FBC6-425A-BF25-3554EAED6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811" y="2449144"/>
            <a:ext cx="6116970" cy="44088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4E059-4A79-4C0B-A098-44E6D17E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8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20DF6-C6AD-485A-975B-97F7BC763FFB}"/>
              </a:ext>
            </a:extLst>
          </p:cNvPr>
          <p:cNvSpPr txBox="1"/>
          <p:nvPr/>
        </p:nvSpPr>
        <p:spPr>
          <a:xfrm>
            <a:off x="786063" y="1918950"/>
            <a:ext cx="7054516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Mutability basically means the tendency of something to change.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/>
              <a:t>In Python, this means the tendency of an “object” to change.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B8C7E63-66C4-455B-9014-FF513F241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937" y="2952680"/>
            <a:ext cx="10278489" cy="310231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EF4A33-0966-4D18-BA1B-558A74F3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50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58718" y="2345871"/>
            <a:ext cx="7511714" cy="332398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id returns an integer that is the identity of the object.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140235258083760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140235258083760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a +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 object's identity has totally changed.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140235258083792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(b)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E0762-E769-4B04-830A-4758C054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99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0957" y="2630618"/>
            <a:ext cx="7840577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140235255723136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the item 5 to the list.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a's identity has not changed.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140235255723136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     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Since b refers to the same object, b has also changed.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7A064-2D7D-438A-8592-6650DA36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16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0957" y="2630618"/>
            <a:ext cx="7840577" cy="1815882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"Mohammed"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140235255724592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+=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likes Winter."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'Mohammed likes Winter.'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140235255720816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12632-4896-40E6-85A1-49CA1F37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703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0957" y="2630618"/>
            <a:ext cx="7840577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"Oman"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140235255724656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'str'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support item assignment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text[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'Aman'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(text)</a:t>
            </a:r>
          </a:p>
          <a:p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140235255735728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BEE77-BC7B-4DB1-B19E-3DA3F290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18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0957" y="2630618"/>
            <a:ext cx="7840577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 = 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l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   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You can't modify elements in a tuple.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File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"&lt;stdin&gt;"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line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&lt;module&gt;</a:t>
            </a:r>
          </a:p>
          <a:p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TypeError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'tuple'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does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support item assignment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0A357-204C-4D2E-8839-6CFEFAC0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229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40957" y="2630618"/>
            <a:ext cx="7840577" cy="224676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text1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Immutable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text2 = text1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b.append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Adds item 5 to the list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text2 +=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there"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text1</a:t>
            </a:r>
          </a:p>
          <a:p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'Hello'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F7D12-B9A6-49F1-9B47-629674F6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09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Mutability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C8170-90EE-4C1B-BBE3-38872B93C980}"/>
              </a:ext>
            </a:extLst>
          </p:cNvPr>
          <p:cNvSpPr txBox="1"/>
          <p:nvPr/>
        </p:nvSpPr>
        <p:spPr>
          <a:xfrm>
            <a:off x="802105" y="2090118"/>
            <a:ext cx="3441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Mutable </a:t>
            </a:r>
            <a:r>
              <a:rPr lang="en-US" b="1" u="sng" dirty="0"/>
              <a:t>VS</a:t>
            </a:r>
            <a:r>
              <a:rPr lang="en-US" b="1" dirty="0"/>
              <a:t> Immutable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98F6F-61E2-49C4-9B7B-360C6B7627A1}"/>
              </a:ext>
            </a:extLst>
          </p:cNvPr>
          <p:cNvSpPr txBox="1"/>
          <p:nvPr/>
        </p:nvSpPr>
        <p:spPr>
          <a:xfrm>
            <a:off x="1323473" y="2335813"/>
            <a:ext cx="10142621" cy="2431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Python Mutable data types are appropriate when you need to change them throughout your program.</a:t>
            </a:r>
          </a:p>
          <a:p>
            <a:pPr>
              <a:lnSpc>
                <a:spcPct val="300000"/>
              </a:lnSpc>
            </a:pPr>
            <a:endParaRPr lang="en-US" dirty="0"/>
          </a:p>
          <a:p>
            <a:pPr marL="285750" indent="-28575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/>
              <a:t>Python Immutable data types are appropriate when your data does not change throughout your program.</a:t>
            </a:r>
          </a:p>
        </p:txBody>
      </p:sp>
      <p:sp>
        <p:nvSpPr>
          <p:cNvPr id="9" name="TextBox 8" descr="Interactive interpreter">
            <a:extLst>
              <a:ext uri="{FF2B5EF4-FFF2-40B4-BE49-F238E27FC236}">
                <a16:creationId xmlns:a16="http://schemas.microsoft.com/office/drawing/2014/main" id="{C7D40A92-A52F-4A60-9162-416CECD1C6F2}"/>
              </a:ext>
            </a:extLst>
          </p:cNvPr>
          <p:cNvSpPr txBox="1"/>
          <p:nvPr/>
        </p:nvSpPr>
        <p:spPr>
          <a:xfrm>
            <a:off x="3447337" y="3143966"/>
            <a:ext cx="5439990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results = []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results.append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results.append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results.append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results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AB752B73-682D-49EC-8DA3-B23DE612EC2A}"/>
              </a:ext>
            </a:extLst>
          </p:cNvPr>
          <p:cNvSpPr txBox="1"/>
          <p:nvPr/>
        </p:nvSpPr>
        <p:spPr>
          <a:xfrm>
            <a:off x="3447337" y="5013199"/>
            <a:ext cx="5439990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config = 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"192.168.1.8"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8888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&gt;&gt;&gt;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DFF2483-ECD9-4E84-B3BA-0E0F7A2B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38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Lists, Tuples, Sets, Dictionaries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17AEB25-27E3-4ACB-8A02-D89C95815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188" y="1918950"/>
            <a:ext cx="6641042" cy="48291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A52BA06-B39C-4FC2-9042-07CBB9F2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10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25875" y="1161288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Lists, Tuples, Sets, Dictionaries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06B1-76F7-4818-9D73-9C81577033A2}"/>
              </a:ext>
            </a:extLst>
          </p:cNvPr>
          <p:cNvSpPr txBox="1"/>
          <p:nvPr/>
        </p:nvSpPr>
        <p:spPr>
          <a:xfrm>
            <a:off x="3747397" y="2544480"/>
            <a:ext cx="7591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a list when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37855-65E7-4568-9324-B2E33E6885B5}"/>
              </a:ext>
            </a:extLst>
          </p:cNvPr>
          <p:cNvSpPr txBox="1"/>
          <p:nvPr/>
        </p:nvSpPr>
        <p:spPr>
          <a:xfrm>
            <a:off x="3747397" y="3462837"/>
            <a:ext cx="7046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a tuple when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2716F-A307-43F4-A0CA-BF939C09593B}"/>
              </a:ext>
            </a:extLst>
          </p:cNvPr>
          <p:cNvSpPr txBox="1"/>
          <p:nvPr/>
        </p:nvSpPr>
        <p:spPr>
          <a:xfrm>
            <a:off x="3747397" y="4427981"/>
            <a:ext cx="740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a set when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C19D8-6868-4172-83D7-09E42E4CD3EC}"/>
              </a:ext>
            </a:extLst>
          </p:cNvPr>
          <p:cNvSpPr txBox="1"/>
          <p:nvPr/>
        </p:nvSpPr>
        <p:spPr>
          <a:xfrm>
            <a:off x="3747399" y="5813429"/>
            <a:ext cx="7891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 a dictionary when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6D096A-27D2-4FCA-BA74-0A15878C6813}"/>
              </a:ext>
            </a:extLst>
          </p:cNvPr>
          <p:cNvSpPr txBox="1"/>
          <p:nvPr/>
        </p:nvSpPr>
        <p:spPr>
          <a:xfrm>
            <a:off x="4136419" y="2850554"/>
            <a:ext cx="6348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have a specific order for your list items.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want to modify those items at run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C53FA-CFF0-4DD7-8AE4-1B0F0D39DE2B}"/>
              </a:ext>
            </a:extLst>
          </p:cNvPr>
          <p:cNvSpPr txBox="1"/>
          <p:nvPr/>
        </p:nvSpPr>
        <p:spPr>
          <a:xfrm>
            <a:off x="4136419" y="3784357"/>
            <a:ext cx="64787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have a specific order for your tuple items.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don’t need to modify those items at run time.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E90C19-B43F-452E-9447-A788D86B0DE3}"/>
              </a:ext>
            </a:extLst>
          </p:cNvPr>
          <p:cNvSpPr txBox="1"/>
          <p:nvPr/>
        </p:nvSpPr>
        <p:spPr>
          <a:xfrm>
            <a:off x="4136419" y="4708672"/>
            <a:ext cx="79783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don’t necessarily care about the order in your set.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need each item in your set to be unique (no duplicates).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want to take advantage of the set features.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All your set items are immutable; sets cannot contain mutable items such as lists.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12F14-D136-4DD1-AC71-5C5ED29FBDB1}"/>
              </a:ext>
            </a:extLst>
          </p:cNvPr>
          <p:cNvSpPr txBox="1"/>
          <p:nvPr/>
        </p:nvSpPr>
        <p:spPr>
          <a:xfrm>
            <a:off x="4136421" y="6164961"/>
            <a:ext cx="76085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You need a key/value association.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ACFF3-624F-48A5-A9FC-F90A5B272DE5}"/>
              </a:ext>
            </a:extLst>
          </p:cNvPr>
          <p:cNvSpPr txBox="1"/>
          <p:nvPr/>
        </p:nvSpPr>
        <p:spPr>
          <a:xfrm>
            <a:off x="746862" y="1986275"/>
            <a:ext cx="96252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/>
              <a:t>The following can help you decide when to use which data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15655-4EA7-4732-8BBD-EB416F91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7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D62105-BFED-4615-8F28-B207457C8DA4}"/>
              </a:ext>
            </a:extLst>
          </p:cNvPr>
          <p:cNvSpPr txBox="1"/>
          <p:nvPr/>
        </p:nvSpPr>
        <p:spPr>
          <a:xfrm>
            <a:off x="264695" y="1225242"/>
            <a:ext cx="965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Open the installation file, make sure you click on the checkbox "Add Python 3.10 to PATH" before clicking on "Install Now". 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484993-5B78-49CB-892D-EF17BF15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14" y="1694620"/>
            <a:ext cx="7882402" cy="48470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FDDC2E2-2C73-49F6-B2DB-12C063EB47BF}"/>
                  </a:ext>
                </a:extLst>
              </p14:cNvPr>
              <p14:cNvContentPartPr/>
              <p14:nvPr/>
            </p14:nvContentPartPr>
            <p14:xfrm>
              <a:off x="5248560" y="6102947"/>
              <a:ext cx="2548440" cy="30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FDDC2E2-2C73-49F6-B2DB-12C063EB47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9920" y="6094307"/>
                <a:ext cx="25660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07B3224-E20F-4B0C-9499-7FAD9F45EA76}"/>
                  </a:ext>
                </a:extLst>
              </p14:cNvPr>
              <p14:cNvContentPartPr/>
              <p14:nvPr/>
            </p14:nvContentPartPr>
            <p14:xfrm>
              <a:off x="7767840" y="6131747"/>
              <a:ext cx="30600" cy="192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07B3224-E20F-4B0C-9499-7FAD9F45EA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59200" y="6123107"/>
                <a:ext cx="48240" cy="2102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6916E-EB0C-42F2-9ECE-D5F4F2A5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724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80" y="1395730"/>
            <a:ext cx="6095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597104" y="2471544"/>
            <a:ext cx="7840577" cy="397031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is true!"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true!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is not false!"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false!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is not empty."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empty.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b = []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(b):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 is not empty"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if </a:t>
            </a:r>
            <a:r>
              <a:rPr lang="en-US" dirty="0"/>
              <a:t>statement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BF0EFC-6F9B-4E1B-A54E-8623F2AC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29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629188" y="2700144"/>
            <a:ext cx="7840577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a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is greater than 0"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greater than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&lt;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 is greater than 0 and less than 10"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greater than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less than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if </a:t>
            </a:r>
            <a:r>
              <a:rPr lang="en-US" dirty="0"/>
              <a:t>statement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0341-5C87-4AD5-BD3E-25A68229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84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873830" y="2932755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if </a:t>
            </a:r>
            <a:r>
              <a:rPr lang="en-US" dirty="0"/>
              <a:t>statement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3DB090-AE72-4F85-9231-18848DB4C0A2}"/>
              </a:ext>
            </a:extLst>
          </p:cNvPr>
          <p:cNvSpPr txBox="1"/>
          <p:nvPr/>
        </p:nvSpPr>
        <p:spPr>
          <a:xfrm>
            <a:off x="1511968" y="25402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Now we will switch to </a:t>
            </a:r>
            <a:r>
              <a:rPr lang="en-US" sz="1400" dirty="0" err="1"/>
              <a:t>VSCode</a:t>
            </a:r>
            <a:r>
              <a:rPr lang="en-US" sz="14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1407696" y="38642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 not </a:t>
            </a:r>
            <a:r>
              <a:rPr lang="en-US" sz="14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5D697-F8B3-49CC-AB62-0F8E536090CE}"/>
              </a:ext>
            </a:extLst>
          </p:cNvPr>
          <p:cNvSpPr txBox="1"/>
          <p:nvPr/>
        </p:nvSpPr>
        <p:spPr>
          <a:xfrm>
            <a:off x="1407696" y="473659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</a:t>
            </a:r>
            <a:r>
              <a:rPr lang="en-US" sz="1400" dirty="0"/>
              <a:t> 5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D9612BDE-52B7-412C-979F-DC3F0FEE0104}"/>
              </a:ext>
            </a:extLst>
          </p:cNvPr>
          <p:cNvSpPr txBox="1"/>
          <p:nvPr/>
        </p:nvSpPr>
        <p:spPr>
          <a:xfrm>
            <a:off x="2873829" y="4235944"/>
            <a:ext cx="7840577" cy="30777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92CF8EE-D384-40D5-91F3-19485F7B244A}"/>
              </a:ext>
            </a:extLst>
          </p:cNvPr>
          <p:cNvSpPr txBox="1"/>
          <p:nvPr/>
        </p:nvSpPr>
        <p:spPr>
          <a:xfrm>
            <a:off x="2873828" y="5128736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CB0E-508D-4DE4-A838-4EE096AC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83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2873828" y="2554076"/>
            <a:ext cx="784057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Combining </a:t>
            </a:r>
            <a:r>
              <a:rPr lang="en-US" b="1" dirty="0"/>
              <a:t>if</a:t>
            </a:r>
            <a:r>
              <a:rPr lang="en-US" dirty="0"/>
              <a:t> with</a:t>
            </a:r>
            <a:r>
              <a:rPr lang="en-US" b="1" dirty="0"/>
              <a:t> else </a:t>
            </a:r>
            <a:r>
              <a:rPr lang="en-US" dirty="0"/>
              <a:t>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1407696" y="386429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 not </a:t>
            </a:r>
            <a:r>
              <a:rPr lang="en-US" sz="1400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5D697-F8B3-49CC-AB62-0F8E536090CE}"/>
              </a:ext>
            </a:extLst>
          </p:cNvPr>
          <p:cNvSpPr txBox="1"/>
          <p:nvPr/>
        </p:nvSpPr>
        <p:spPr>
          <a:xfrm>
            <a:off x="1407696" y="4837746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</a:t>
            </a:r>
            <a:r>
              <a:rPr lang="en-US" sz="1400" dirty="0"/>
              <a:t> 5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D9612BDE-52B7-412C-979F-DC3F0FEE0104}"/>
              </a:ext>
            </a:extLst>
          </p:cNvPr>
          <p:cNvSpPr txBox="1"/>
          <p:nvPr/>
        </p:nvSpPr>
        <p:spPr>
          <a:xfrm>
            <a:off x="2873829" y="4235944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3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92CF8EE-D384-40D5-91F3-19485F7B244A}"/>
              </a:ext>
            </a:extLst>
          </p:cNvPr>
          <p:cNvSpPr txBox="1"/>
          <p:nvPr/>
        </p:nvSpPr>
        <p:spPr>
          <a:xfrm>
            <a:off x="2873828" y="5200660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CC0CF-9ABF-4F33-ABAE-3C200981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621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6" y="2408213"/>
            <a:ext cx="7840577" cy="203132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Combining </a:t>
            </a:r>
            <a:r>
              <a:rPr lang="en-US" b="1" dirty="0" err="1"/>
              <a:t>elif</a:t>
            </a:r>
            <a:r>
              <a:rPr lang="en-US" dirty="0"/>
              <a:t> with both </a:t>
            </a:r>
            <a:r>
              <a:rPr lang="en-US" b="1" dirty="0"/>
              <a:t>if </a:t>
            </a:r>
            <a:r>
              <a:rPr lang="en-US" dirty="0"/>
              <a:t>and</a:t>
            </a:r>
            <a:r>
              <a:rPr lang="en-US" b="1" dirty="0"/>
              <a:t> else </a:t>
            </a:r>
            <a:r>
              <a:rPr lang="en-US" dirty="0"/>
              <a:t>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614863" y="477867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 </a:t>
            </a:r>
            <a:r>
              <a:rPr lang="en-US" sz="1400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5D697-F8B3-49CC-AB62-0F8E536090CE}"/>
              </a:ext>
            </a:extLst>
          </p:cNvPr>
          <p:cNvSpPr txBox="1"/>
          <p:nvPr/>
        </p:nvSpPr>
        <p:spPr>
          <a:xfrm>
            <a:off x="2614863" y="62952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</a:t>
            </a:r>
            <a:r>
              <a:rPr lang="en-US" sz="1400" dirty="0"/>
              <a:t> 5</a:t>
            </a:r>
          </a:p>
        </p:txBody>
      </p:sp>
      <p:sp>
        <p:nvSpPr>
          <p:cNvPr id="10" name="TextBox 9" descr="Interactive interpreter">
            <a:extLst>
              <a:ext uri="{FF2B5EF4-FFF2-40B4-BE49-F238E27FC236}">
                <a16:creationId xmlns:a16="http://schemas.microsoft.com/office/drawing/2014/main" id="{D9612BDE-52B7-412C-979F-DC3F0FEE0104}"/>
              </a:ext>
            </a:extLst>
          </p:cNvPr>
          <p:cNvSpPr txBox="1"/>
          <p:nvPr/>
        </p:nvSpPr>
        <p:spPr>
          <a:xfrm>
            <a:off x="4004796" y="4686930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4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getting close!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992CF8EE-D384-40D5-91F3-19485F7B244A}"/>
              </a:ext>
            </a:extLst>
          </p:cNvPr>
          <p:cNvSpPr txBox="1"/>
          <p:nvPr/>
        </p:nvSpPr>
        <p:spPr>
          <a:xfrm>
            <a:off x="4004795" y="6203462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D51CC-56C3-41C4-95CC-EB7D5B5C5ED1}"/>
              </a:ext>
            </a:extLst>
          </p:cNvPr>
          <p:cNvSpPr txBox="1"/>
          <p:nvPr/>
        </p:nvSpPr>
        <p:spPr>
          <a:xfrm>
            <a:off x="2614863" y="55369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When a </a:t>
            </a:r>
            <a:r>
              <a:rPr lang="en-US" sz="1400" b="1" dirty="0"/>
              <a:t>is </a:t>
            </a:r>
            <a:r>
              <a:rPr lang="en-US" sz="1400" dirty="0"/>
              <a:t>6</a:t>
            </a:r>
          </a:p>
        </p:txBody>
      </p:sp>
      <p:sp>
        <p:nvSpPr>
          <p:cNvPr id="13" name="TextBox 12" descr="Interactive interpreter">
            <a:extLst>
              <a:ext uri="{FF2B5EF4-FFF2-40B4-BE49-F238E27FC236}">
                <a16:creationId xmlns:a16="http://schemas.microsoft.com/office/drawing/2014/main" id="{066BF68E-09AB-4FA2-AE9A-5E5513D8E7B5}"/>
              </a:ext>
            </a:extLst>
          </p:cNvPr>
          <p:cNvSpPr txBox="1"/>
          <p:nvPr/>
        </p:nvSpPr>
        <p:spPr>
          <a:xfrm>
            <a:off x="4004796" y="5445196"/>
            <a:ext cx="7840577" cy="52322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6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getting further away!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B61010-DD17-4E05-8ACE-4AD1921B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50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3" y="2216632"/>
            <a:ext cx="7840577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temporary starting value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!=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while</a:t>
            </a:r>
            <a:r>
              <a:rPr lang="en-US" dirty="0"/>
              <a:t>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59506" y="55635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086454"/>
            <a:ext cx="7840577" cy="156966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4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getting close!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6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getting further away!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7B70E-13E2-4992-8194-4076AF28DBAB}"/>
              </a:ext>
            </a:extLst>
          </p:cNvPr>
          <p:cNvSpPr txBox="1"/>
          <p:nvPr/>
        </p:nvSpPr>
        <p:spPr>
          <a:xfrm>
            <a:off x="601579" y="2770630"/>
            <a:ext cx="31963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long as the answer is incorrect, while loop block will be executed.</a:t>
            </a:r>
          </a:p>
          <a:p>
            <a:endParaRPr lang="en-US" dirty="0"/>
          </a:p>
          <a:p>
            <a:r>
              <a:rPr lang="en-US" dirty="0"/>
              <a:t>The only way to exit the loop is through entering the correct answer(i.e., 5).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B931C-D058-48F7-929E-686C846CE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86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745378"/>
            <a:ext cx="7840577" cy="95410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 = 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</a:t>
            </a:r>
            <a:r>
              <a:rPr lang="en-US" dirty="0"/>
              <a:t>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795337" y="50075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4376590"/>
            <a:ext cx="7840577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2C45D6-6266-4675-8CE4-1F65D4C7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9399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745378"/>
            <a:ext cx="7840577" cy="1169551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fruit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fruits: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(fruit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 found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fruit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795337" y="50075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007531"/>
            <a:ext cx="7840577" cy="27699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found orange!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E64BF6-98EB-4650-B867-DE1A923D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285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284621" y="2256100"/>
            <a:ext cx="7840577" cy="440120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&gt;&gt;&gt; 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range</a:t>
            </a:r>
            <a:r>
              <a:rPr lang="en-US" dirty="0"/>
              <a:t>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5A293-FBBB-4D8A-B8FE-0983F071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812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745378"/>
            <a:ext cx="7840577" cy="1600438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fruits = [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number_of_fruit_types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(fruits)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length of fruits list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number_of_fruit_types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"Looking at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(fruits[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 found an orange at index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787316" y="5453806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007531"/>
            <a:ext cx="7840577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Looking at 0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Looking at 1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Looking at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Looking at 3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found an orange at index 3!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Looking at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6A3D6-7BC2-4B7E-895E-DD55F28E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78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A92CEF-F106-4999-95D5-D304640C5553}"/>
              </a:ext>
            </a:extLst>
          </p:cNvPr>
          <p:cNvSpPr txBox="1"/>
          <p:nvPr/>
        </p:nvSpPr>
        <p:spPr>
          <a:xfrm>
            <a:off x="633663" y="12267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Click on the "Disable path length limit".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BE5FB4-E37A-43BC-B01D-BA369E74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771" y="1756519"/>
            <a:ext cx="7887520" cy="48772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9D3E92E-DE1F-43C6-800D-25E5F8BD1597}"/>
              </a:ext>
            </a:extLst>
          </p:cNvPr>
          <p:cNvSpPr/>
          <p:nvPr/>
        </p:nvSpPr>
        <p:spPr>
          <a:xfrm>
            <a:off x="5606715" y="4656221"/>
            <a:ext cx="5303520" cy="1046747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CB37D-EFD1-4711-8DB3-6D049571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247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401298"/>
            <a:ext cx="7840577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Only tries 3 times!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03358" y="5814753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368478"/>
            <a:ext cx="7840577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8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6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getting further away!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5AA0E-AF44-4C95-95E1-95BB54F1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04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401298"/>
            <a:ext cx="7840577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Only tries 3 times!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for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03358" y="5814753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368478"/>
            <a:ext cx="7840577" cy="120032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41DB5-759F-4D66-9E53-F6F4329CFFFB}"/>
              </a:ext>
            </a:extLst>
          </p:cNvPr>
          <p:cNvSpPr txBox="1"/>
          <p:nvPr/>
        </p:nvSpPr>
        <p:spPr>
          <a:xfrm>
            <a:off x="745958" y="2987041"/>
            <a:ext cx="27913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There’s a problem though…</a:t>
            </a:r>
          </a:p>
          <a:p>
            <a:endParaRPr lang="en-US" sz="1600" dirty="0"/>
          </a:p>
          <a:p>
            <a:r>
              <a:rPr lang="en-US" sz="1600" dirty="0"/>
              <a:t>What if we already know the answer?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B0224D-705E-4BF0-87D4-C144B6A418DE}"/>
                  </a:ext>
                </a:extLst>
              </p14:cNvPr>
              <p14:cNvContentPartPr/>
              <p14:nvPr/>
            </p14:nvContentPartPr>
            <p14:xfrm>
              <a:off x="2518320" y="4146347"/>
              <a:ext cx="1334880" cy="1281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B0224D-705E-4BF0-87D4-C144B6A418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9680" y="4137707"/>
                <a:ext cx="1352520" cy="129924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0A3D8-7CFE-4495-9000-EC331825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3433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401298"/>
            <a:ext cx="7840577" cy="2677656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break</a:t>
            </a:r>
            <a:r>
              <a:rPr lang="en-US" dirty="0"/>
              <a:t> statement on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03358" y="5814753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3" y="5553142"/>
            <a:ext cx="7840577" cy="83099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5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correct!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CB52-6346-452C-9DB4-7BD0B164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9394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401298"/>
            <a:ext cx="7840577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Go to next loop. Don't execute the code below.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continue</a:t>
            </a:r>
            <a:r>
              <a:rPr lang="en-US" dirty="0"/>
              <a:t> statement on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15390" y="6076362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4" y="5814753"/>
            <a:ext cx="7840577" cy="830997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9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11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95131-FB7B-4BDA-8BB6-B75A4B9E4A0B}"/>
              </a:ext>
            </a:extLst>
          </p:cNvPr>
          <p:cNvSpPr txBox="1"/>
          <p:nvPr/>
        </p:nvSpPr>
        <p:spPr>
          <a:xfrm>
            <a:off x="282742" y="2848540"/>
            <a:ext cx="3535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if we want to ignore any value larger than 10? (i.e., not displaying any output if input is larger than 10)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33512-5722-4E4B-BF95-D437C3EA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429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break vs continue</a:t>
            </a:r>
            <a:r>
              <a:rPr lang="en-US" dirty="0"/>
              <a:t> statement on loops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463F9F-D6CD-48D8-B0F5-9757C726DCE2}"/>
              </a:ext>
            </a:extLst>
          </p:cNvPr>
          <p:cNvSpPr txBox="1"/>
          <p:nvPr/>
        </p:nvSpPr>
        <p:spPr>
          <a:xfrm>
            <a:off x="1375610" y="25143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break </a:t>
            </a:r>
            <a:r>
              <a:rPr lang="en-US" dirty="0"/>
              <a:t>breaks the loop. No more loops get executed.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31F34-F19A-44B5-A360-D0936D52A584}"/>
              </a:ext>
            </a:extLst>
          </p:cNvPr>
          <p:cNvSpPr txBox="1"/>
          <p:nvPr/>
        </p:nvSpPr>
        <p:spPr>
          <a:xfrm>
            <a:off x="1375610" y="2996662"/>
            <a:ext cx="10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continue </a:t>
            </a:r>
            <a:r>
              <a:rPr lang="en-US" dirty="0"/>
              <a:t>“continues” the loop at the next iteration without executing the code below it at that iteration.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1703-7970-4F08-B7D4-73CB5A2C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44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4004794" y="2100751"/>
            <a:ext cx="7840577" cy="323165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a = </a:t>
            </a:r>
            <a:r>
              <a:rPr lang="en-US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correct_answer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correct!"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close!"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==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getting further away!"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(a &gt;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continue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are not correct."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This will be executed only if the answer is not correct (no break).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have failed the mission!"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else</a:t>
            </a:r>
            <a:r>
              <a:rPr lang="en-US" dirty="0"/>
              <a:t> statement on loops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819401" y="5939798"/>
            <a:ext cx="10547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4004793" y="5401190"/>
            <a:ext cx="7840577" cy="138499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8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1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a number: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are not correct.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You have failed the mission!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9F670B-77B9-46D1-8B9C-E7CA1855C7A6}"/>
              </a:ext>
            </a:extLst>
          </p:cNvPr>
          <p:cNvSpPr txBox="1"/>
          <p:nvPr/>
        </p:nvSpPr>
        <p:spPr>
          <a:xfrm>
            <a:off x="539134" y="3232120"/>
            <a:ext cx="3403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else</a:t>
            </a:r>
            <a:r>
              <a:rPr lang="en-US" dirty="0"/>
              <a:t> block gets executed </a:t>
            </a:r>
            <a:r>
              <a:rPr lang="en-US" b="1" dirty="0"/>
              <a:t>when the loop does not hit any break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168858-A501-4A04-B51D-98C30823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71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972710" y="2031966"/>
            <a:ext cx="7840577" cy="310854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"abc.log"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action =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action to the file: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 action: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"Deleting the file.."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..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delete_file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"Creating the file.."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..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create_file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"Updating the file.."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.. 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update_file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f_name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_: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"Unknown command!"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7" y="2031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match</a:t>
            </a:r>
            <a:r>
              <a:rPr lang="en-US" dirty="0"/>
              <a:t>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001252" y="5340561"/>
            <a:ext cx="1941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action is 1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3972709" y="5263618"/>
            <a:ext cx="7840577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action to the file: 1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Creating the file..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95131-FB7B-4BDA-8BB6-B75A4B9E4A0B}"/>
              </a:ext>
            </a:extLst>
          </p:cNvPr>
          <p:cNvSpPr txBox="1"/>
          <p:nvPr/>
        </p:nvSpPr>
        <p:spPr>
          <a:xfrm>
            <a:off x="665889" y="2868592"/>
            <a:ext cx="3535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Added as of Python 3.10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CE26D-F89E-4215-8AC8-19A114E55465}"/>
              </a:ext>
            </a:extLst>
          </p:cNvPr>
          <p:cNvSpPr txBox="1"/>
          <p:nvPr/>
        </p:nvSpPr>
        <p:spPr>
          <a:xfrm>
            <a:off x="2001252" y="5857919"/>
            <a:ext cx="1941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action is 2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A60D2CC1-8BCC-4683-90CC-0F08EE9727F5}"/>
              </a:ext>
            </a:extLst>
          </p:cNvPr>
          <p:cNvSpPr txBox="1"/>
          <p:nvPr/>
        </p:nvSpPr>
        <p:spPr>
          <a:xfrm>
            <a:off x="3972709" y="5780976"/>
            <a:ext cx="7840577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action to the file: 2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Updating the file..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E99116-FFF2-43C1-90E3-50EEA4451DB3}"/>
              </a:ext>
            </a:extLst>
          </p:cNvPr>
          <p:cNvSpPr txBox="1"/>
          <p:nvPr/>
        </p:nvSpPr>
        <p:spPr>
          <a:xfrm>
            <a:off x="2001252" y="6417779"/>
            <a:ext cx="19410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action is 4</a:t>
            </a:r>
          </a:p>
        </p:txBody>
      </p:sp>
      <p:sp>
        <p:nvSpPr>
          <p:cNvPr id="18" name="TextBox 17" descr="Interactive interpreter">
            <a:extLst>
              <a:ext uri="{FF2B5EF4-FFF2-40B4-BE49-F238E27FC236}">
                <a16:creationId xmlns:a16="http://schemas.microsoft.com/office/drawing/2014/main" id="{EE6BC73C-0768-49D9-A522-139035DFAE5C}"/>
              </a:ext>
            </a:extLst>
          </p:cNvPr>
          <p:cNvSpPr txBox="1"/>
          <p:nvPr/>
        </p:nvSpPr>
        <p:spPr>
          <a:xfrm>
            <a:off x="3972709" y="6340836"/>
            <a:ext cx="7840577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action to the file: 4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Unknown command!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92F117-0A08-4F99-9FE4-8B2D356D6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072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972708" y="2443919"/>
            <a:ext cx="7840577" cy="246221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 input"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 is too large"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establish connection"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_: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 error"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6" y="2031966"/>
            <a:ext cx="366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match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987842" y="5021035"/>
            <a:ext cx="737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3972708" y="5021035"/>
            <a:ext cx="7840577" cy="27699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Other error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CABCF-4693-4E2A-AB4A-5001D52DAD2A}"/>
              </a:ext>
            </a:extLst>
          </p:cNvPr>
          <p:cNvSpPr txBox="1"/>
          <p:nvPr/>
        </p:nvSpPr>
        <p:spPr>
          <a:xfrm>
            <a:off x="3908540" y="5577642"/>
            <a:ext cx="63383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What if the </a:t>
            </a:r>
            <a:r>
              <a:rPr lang="en-US" sz="1600" dirty="0" err="1"/>
              <a:t>error_code</a:t>
            </a:r>
            <a:r>
              <a:rPr lang="en-US" sz="1600" dirty="0"/>
              <a:t> was a negative number?</a:t>
            </a:r>
          </a:p>
          <a:p>
            <a:r>
              <a:rPr lang="en-US" sz="1600" dirty="0"/>
              <a:t>We don’t want </a:t>
            </a:r>
            <a:r>
              <a:rPr lang="en-US" sz="1600" dirty="0" err="1"/>
              <a:t>error_code</a:t>
            </a:r>
            <a:r>
              <a:rPr lang="en-US" sz="1600" dirty="0"/>
              <a:t> to be valid when it’s negative.</a:t>
            </a:r>
          </a:p>
          <a:p>
            <a:r>
              <a:rPr lang="en-US" sz="1600" dirty="0"/>
              <a:t>In other words, we don’t want </a:t>
            </a:r>
            <a:r>
              <a:rPr lang="en-US" sz="1600" dirty="0" err="1"/>
              <a:t>error_codes</a:t>
            </a:r>
            <a:r>
              <a:rPr lang="en-US" sz="1600" dirty="0"/>
              <a:t> with negative numbers.</a:t>
            </a:r>
          </a:p>
          <a:p>
            <a:r>
              <a:rPr lang="en-US" sz="1600" dirty="0"/>
              <a:t>Meaning only positive (+0) </a:t>
            </a:r>
            <a:r>
              <a:rPr lang="en-US" sz="1600" dirty="0" err="1"/>
              <a:t>error_codes</a:t>
            </a:r>
            <a:r>
              <a:rPr lang="en-US" sz="1600" dirty="0"/>
              <a:t> are acceptable.</a:t>
            </a:r>
          </a:p>
          <a:p>
            <a:endParaRPr lang="en-US" sz="16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D67162-842F-4FF7-822A-E594777F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972708" y="2443919"/>
            <a:ext cx="7840577" cy="2893100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match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"Invalid input"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 is too large"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"Cannot establish connection"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_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error_code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 error"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case _: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error_text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6" y="2031966"/>
            <a:ext cx="366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match</a:t>
            </a:r>
            <a:r>
              <a:rPr lang="en-US" dirty="0"/>
              <a:t> statement (cont.)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2983832" y="5952783"/>
            <a:ext cx="737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3972707" y="5983561"/>
            <a:ext cx="7840577" cy="276999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6E00D-53E1-4240-AAF4-34D48D3A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210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4D1523-9CF5-4641-84EC-9FFE49E21F88}"/>
              </a:ext>
            </a:extLst>
          </p:cNvPr>
          <p:cNvSpPr txBox="1"/>
          <p:nvPr/>
        </p:nvSpPr>
        <p:spPr>
          <a:xfrm>
            <a:off x="365979" y="1395730"/>
            <a:ext cx="65481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Flow control &amp; Loop statements (cont.)</a:t>
            </a:r>
          </a:p>
        </p:txBody>
      </p:sp>
      <p:sp>
        <p:nvSpPr>
          <p:cNvPr id="3" name="TextBox 2" descr="Interactive interpreter">
            <a:extLst>
              <a:ext uri="{FF2B5EF4-FFF2-40B4-BE49-F238E27FC236}">
                <a16:creationId xmlns:a16="http://schemas.microsoft.com/office/drawing/2014/main" id="{D60DC92D-7A99-4BA8-9EEE-3BD4608784BD}"/>
              </a:ext>
            </a:extLst>
          </p:cNvPr>
          <p:cNvSpPr txBox="1"/>
          <p:nvPr/>
        </p:nvSpPr>
        <p:spPr>
          <a:xfrm>
            <a:off x="3457077" y="3714643"/>
            <a:ext cx="7840577" cy="738664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name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your name: "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 != 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sure name length is not 0</a:t>
            </a:r>
            <a:endParaRPr 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(name[::-</a:t>
            </a:r>
            <a:r>
              <a:rPr lang="en-US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E6CB5-FF50-480C-8DC4-14544D88EECE}"/>
              </a:ext>
            </a:extLst>
          </p:cNvPr>
          <p:cNvSpPr txBox="1"/>
          <p:nvPr/>
        </p:nvSpPr>
        <p:spPr>
          <a:xfrm>
            <a:off x="894346" y="2031966"/>
            <a:ext cx="366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assert</a:t>
            </a:r>
            <a:r>
              <a:rPr lang="en-US" dirty="0"/>
              <a:t>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802D9-F0BB-48ED-AE19-8CECCCA3E133}"/>
              </a:ext>
            </a:extLst>
          </p:cNvPr>
          <p:cNvSpPr txBox="1"/>
          <p:nvPr/>
        </p:nvSpPr>
        <p:spPr>
          <a:xfrm>
            <a:off x="872372" y="4689663"/>
            <a:ext cx="2584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entering valid input</a:t>
            </a:r>
          </a:p>
        </p:txBody>
      </p:sp>
      <p:sp>
        <p:nvSpPr>
          <p:cNvPr id="15" name="TextBox 14" descr="Interactive interpreter">
            <a:extLst>
              <a:ext uri="{FF2B5EF4-FFF2-40B4-BE49-F238E27FC236}">
                <a16:creationId xmlns:a16="http://schemas.microsoft.com/office/drawing/2014/main" id="{9381453D-394D-49E2-89AF-6333A43B61E5}"/>
              </a:ext>
            </a:extLst>
          </p:cNvPr>
          <p:cNvSpPr txBox="1"/>
          <p:nvPr/>
        </p:nvSpPr>
        <p:spPr>
          <a:xfrm>
            <a:off x="3457076" y="4612720"/>
            <a:ext cx="7840577" cy="461665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name: hello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olleh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467881-F5D7-45B6-917E-31B45CA1B377}"/>
              </a:ext>
            </a:extLst>
          </p:cNvPr>
          <p:cNvSpPr txBox="1"/>
          <p:nvPr/>
        </p:nvSpPr>
        <p:spPr>
          <a:xfrm>
            <a:off x="1500873" y="2401298"/>
            <a:ext cx="9796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assert</a:t>
            </a:r>
            <a:r>
              <a:rPr lang="en-US" dirty="0"/>
              <a:t> is used to make sure that a condition is met. If it’s not met, the program raises </a:t>
            </a:r>
            <a:r>
              <a:rPr lang="en-US" dirty="0" err="1"/>
              <a:t>AssertionError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assert</a:t>
            </a:r>
            <a:r>
              <a:rPr lang="en-US" dirty="0"/>
              <a:t> is usually used as a debugging statement since it causes an error that halts the program in case the condition is not met.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assert</a:t>
            </a:r>
            <a:r>
              <a:rPr lang="en-US" dirty="0"/>
              <a:t> takes a condition and an optional error message.</a:t>
            </a:r>
          </a:p>
        </p:txBody>
      </p:sp>
      <p:sp>
        <p:nvSpPr>
          <p:cNvPr id="11" name="TextBox 10" descr="Interactive interpreter">
            <a:extLst>
              <a:ext uri="{FF2B5EF4-FFF2-40B4-BE49-F238E27FC236}">
                <a16:creationId xmlns:a16="http://schemas.microsoft.com/office/drawing/2014/main" id="{F53C94C4-7148-4D46-A8DE-BC0CF5DA9F19}"/>
              </a:ext>
            </a:extLst>
          </p:cNvPr>
          <p:cNvSpPr txBox="1"/>
          <p:nvPr/>
        </p:nvSpPr>
        <p:spPr>
          <a:xfrm>
            <a:off x="3457076" y="5233796"/>
            <a:ext cx="7840577" cy="1015663"/>
          </a:xfrm>
          <a:prstGeom prst="rect">
            <a:avLst/>
          </a:prstGeom>
          <a:ln>
            <a:noFill/>
          </a:ln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Enter your name: 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Traceback (most recent call last):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File "/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tmp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/test.py", line 3, in &lt;module&gt;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assert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(name) != 0</a:t>
            </a:r>
          </a:p>
          <a:p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AssertionError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630F55-952D-408C-BCF5-8A28B99495B5}"/>
              </a:ext>
            </a:extLst>
          </p:cNvPr>
          <p:cNvSpPr txBox="1"/>
          <p:nvPr/>
        </p:nvSpPr>
        <p:spPr>
          <a:xfrm>
            <a:off x="943492" y="5587738"/>
            <a:ext cx="2584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Output when hitting enter twice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E66CED-A56C-4F7A-A1E2-7662C9D4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3CA35-DAD9-4D5F-96C9-AEFE3065062B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90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dk1">
            <a:alpha val="50000"/>
          </a:schemeClr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7679</TotalTime>
  <Words>26547</Words>
  <Application>Microsoft Office PowerPoint</Application>
  <PresentationFormat>Widescreen</PresentationFormat>
  <Paragraphs>3967</Paragraphs>
  <Slides>312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312</vt:i4>
      </vt:variant>
    </vt:vector>
  </HeadingPairs>
  <TitlesOfParts>
    <vt:vector size="320" baseType="lpstr">
      <vt:lpstr>Arial</vt:lpstr>
      <vt:lpstr>Calibri</vt:lpstr>
      <vt:lpstr>Consolas</vt:lpstr>
      <vt:lpstr>Courier New</vt:lpstr>
      <vt:lpstr>Franklin Gothic Medium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PythonForBeginners</dc:title>
  <dc:creator>Yousuf Alhajri</dc:creator>
  <cp:lastModifiedBy>Khalid Ibrahim Hamed Al Hajri</cp:lastModifiedBy>
  <cp:revision>23</cp:revision>
  <dcterms:created xsi:type="dcterms:W3CDTF">2021-12-19T18:59:01Z</dcterms:created>
  <dcterms:modified xsi:type="dcterms:W3CDTF">2021-12-27T18:16:32Z</dcterms:modified>
</cp:coreProperties>
</file>